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Lst>
  <p:notesMasterIdLst>
    <p:notesMasterId r:id="rId32"/>
  </p:notesMasterIdLst>
  <p:handoutMasterIdLst>
    <p:handoutMasterId r:id="rId33"/>
  </p:handout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8" r:id="rId21"/>
    <p:sldId id="279" r:id="rId22"/>
    <p:sldId id="280" r:id="rId23"/>
    <p:sldId id="281" r:id="rId24"/>
    <p:sldId id="282" r:id="rId25"/>
    <p:sldId id="283" r:id="rId26"/>
    <p:sldId id="284" r:id="rId27"/>
    <p:sldId id="285" r:id="rId28"/>
    <p:sldId id="286" r:id="rId29"/>
    <p:sldId id="287" r:id="rId30"/>
    <p:sldId id="288" r:id="rId31"/>
  </p:sldIdLst>
  <p:sldSz cx="9144000" cy="6858000" type="screen4x3"/>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p:cViewPr varScale="1">
        <p:scale>
          <a:sx n="86" d="100"/>
          <a:sy n="86" d="100"/>
        </p:scale>
        <p:origin x="138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405D4D-5553-4512-9254-E766A2AFB0AF}" type="doc">
      <dgm:prSet loTypeId="urn:microsoft.com/office/officeart/2005/8/layout/vList2" loCatId="list" qsTypeId="urn:microsoft.com/office/officeart/2005/8/quickstyle/simple2" qsCatId="simple" csTypeId="urn:microsoft.com/office/officeart/2005/8/colors/colorful2" csCatId="colorful" phldr="1"/>
      <dgm:spPr/>
      <dgm:t>
        <a:bodyPr/>
        <a:lstStyle/>
        <a:p>
          <a:endParaRPr lang="en-US"/>
        </a:p>
      </dgm:t>
    </dgm:pt>
    <dgm:pt modelId="{588D428C-8825-4A69-8524-F598AF338C0A}">
      <dgm:prSet/>
      <dgm:spPr/>
      <dgm:t>
        <a:bodyPr/>
        <a:lstStyle/>
        <a:p>
          <a:r>
            <a:rPr lang="en-GB"/>
            <a:t>The maths assessments consist of three tests.</a:t>
          </a:r>
          <a:endParaRPr lang="en-US"/>
        </a:p>
      </dgm:t>
    </dgm:pt>
    <dgm:pt modelId="{49A4022D-49BB-418A-AD00-4C00E1CDA855}" type="parTrans" cxnId="{0449CBA5-043E-422D-867C-A63FB4D1BCB6}">
      <dgm:prSet/>
      <dgm:spPr/>
      <dgm:t>
        <a:bodyPr/>
        <a:lstStyle/>
        <a:p>
          <a:endParaRPr lang="en-US"/>
        </a:p>
      </dgm:t>
    </dgm:pt>
    <dgm:pt modelId="{9270CEA2-150C-41F1-8B29-E5796B38481D}" type="sibTrans" cxnId="{0449CBA5-043E-422D-867C-A63FB4D1BCB6}">
      <dgm:prSet/>
      <dgm:spPr/>
      <dgm:t>
        <a:bodyPr/>
        <a:lstStyle/>
        <a:p>
          <a:endParaRPr lang="en-US"/>
        </a:p>
      </dgm:t>
    </dgm:pt>
    <dgm:pt modelId="{4FE123D0-6620-46B7-A0D8-697074D8FDA6}">
      <dgm:prSet/>
      <dgm:spPr/>
      <dgm:t>
        <a:bodyPr/>
        <a:lstStyle/>
        <a:p>
          <a:r>
            <a:rPr lang="en-GB" dirty="0"/>
            <a:t>Paper 1: Arithmetic (30 minutes) – Wednesday 14</a:t>
          </a:r>
          <a:r>
            <a:rPr lang="en-GB" baseline="30000" dirty="0"/>
            <a:t>th</a:t>
          </a:r>
          <a:r>
            <a:rPr lang="en-GB" dirty="0"/>
            <a:t> May</a:t>
          </a:r>
          <a:endParaRPr lang="en-US" dirty="0"/>
        </a:p>
      </dgm:t>
    </dgm:pt>
    <dgm:pt modelId="{48964298-F07B-4587-B94B-BFF553715A0F}" type="parTrans" cxnId="{EE3E4DC0-C87E-404E-9FDF-F750E1F02EF2}">
      <dgm:prSet/>
      <dgm:spPr/>
      <dgm:t>
        <a:bodyPr/>
        <a:lstStyle/>
        <a:p>
          <a:endParaRPr lang="en-US"/>
        </a:p>
      </dgm:t>
    </dgm:pt>
    <dgm:pt modelId="{E9A69233-F91C-468F-B1CA-48812D3A5A3E}" type="sibTrans" cxnId="{EE3E4DC0-C87E-404E-9FDF-F750E1F02EF2}">
      <dgm:prSet/>
      <dgm:spPr/>
      <dgm:t>
        <a:bodyPr/>
        <a:lstStyle/>
        <a:p>
          <a:endParaRPr lang="en-US"/>
        </a:p>
      </dgm:t>
    </dgm:pt>
    <dgm:pt modelId="{2127617D-743B-46B4-9D95-5FD4AB591A9F}">
      <dgm:prSet/>
      <dgm:spPr/>
      <dgm:t>
        <a:bodyPr/>
        <a:lstStyle/>
        <a:p>
          <a:r>
            <a:rPr lang="en-GB" dirty="0"/>
            <a:t>Paper 2: Reasoning (40 minutes) – Wednesday 14</a:t>
          </a:r>
          <a:r>
            <a:rPr lang="en-GB" baseline="30000" dirty="0"/>
            <a:t>th</a:t>
          </a:r>
          <a:r>
            <a:rPr lang="en-GB" dirty="0"/>
            <a:t> May</a:t>
          </a:r>
          <a:endParaRPr lang="en-US" dirty="0"/>
        </a:p>
      </dgm:t>
    </dgm:pt>
    <dgm:pt modelId="{A094ABB3-7B25-4658-9FB7-81E6D2560F16}" type="parTrans" cxnId="{816BE0F8-0D49-4E3A-861E-735B7E8166CB}">
      <dgm:prSet/>
      <dgm:spPr/>
      <dgm:t>
        <a:bodyPr/>
        <a:lstStyle/>
        <a:p>
          <a:endParaRPr lang="en-US"/>
        </a:p>
      </dgm:t>
    </dgm:pt>
    <dgm:pt modelId="{38C039EE-D01F-4FCA-A13F-878C76DFAC65}" type="sibTrans" cxnId="{816BE0F8-0D49-4E3A-861E-735B7E8166CB}">
      <dgm:prSet/>
      <dgm:spPr/>
      <dgm:t>
        <a:bodyPr/>
        <a:lstStyle/>
        <a:p>
          <a:endParaRPr lang="en-US"/>
        </a:p>
      </dgm:t>
    </dgm:pt>
    <dgm:pt modelId="{5A9F154D-4791-484D-A109-AF2D2DA00D01}">
      <dgm:prSet/>
      <dgm:spPr/>
      <dgm:t>
        <a:bodyPr/>
        <a:lstStyle/>
        <a:p>
          <a:r>
            <a:rPr lang="en-GB" dirty="0"/>
            <a:t>Paper 3: Reasoning (40 minutes) – Thursday 15</a:t>
          </a:r>
          <a:r>
            <a:rPr lang="en-GB" baseline="30000" dirty="0"/>
            <a:t>th</a:t>
          </a:r>
          <a:r>
            <a:rPr lang="en-GB" dirty="0"/>
            <a:t> May</a:t>
          </a:r>
          <a:endParaRPr lang="en-US" dirty="0"/>
        </a:p>
      </dgm:t>
    </dgm:pt>
    <dgm:pt modelId="{0CB729EF-0749-4A76-A802-341AA17B7DEA}" type="parTrans" cxnId="{4C2C372E-49BC-4156-8C04-A913CCE41E7B}">
      <dgm:prSet/>
      <dgm:spPr/>
      <dgm:t>
        <a:bodyPr/>
        <a:lstStyle/>
        <a:p>
          <a:endParaRPr lang="en-US"/>
        </a:p>
      </dgm:t>
    </dgm:pt>
    <dgm:pt modelId="{B308F8F7-52E1-42B8-B47A-2378C81F5AB5}" type="sibTrans" cxnId="{4C2C372E-49BC-4156-8C04-A913CCE41E7B}">
      <dgm:prSet/>
      <dgm:spPr/>
      <dgm:t>
        <a:bodyPr/>
        <a:lstStyle/>
        <a:p>
          <a:endParaRPr lang="en-US"/>
        </a:p>
      </dgm:t>
    </dgm:pt>
    <dgm:pt modelId="{EB32DF8F-7E30-4C78-9D2E-051A33D154CD}" type="pres">
      <dgm:prSet presAssocID="{EC405D4D-5553-4512-9254-E766A2AFB0AF}" presName="linear" presStyleCnt="0">
        <dgm:presLayoutVars>
          <dgm:animLvl val="lvl"/>
          <dgm:resizeHandles val="exact"/>
        </dgm:presLayoutVars>
      </dgm:prSet>
      <dgm:spPr/>
    </dgm:pt>
    <dgm:pt modelId="{3141F1BF-20AE-46F7-A62F-2F4513464323}" type="pres">
      <dgm:prSet presAssocID="{588D428C-8825-4A69-8524-F598AF338C0A}" presName="parentText" presStyleLbl="node1" presStyleIdx="0" presStyleCnt="4">
        <dgm:presLayoutVars>
          <dgm:chMax val="0"/>
          <dgm:bulletEnabled val="1"/>
        </dgm:presLayoutVars>
      </dgm:prSet>
      <dgm:spPr/>
    </dgm:pt>
    <dgm:pt modelId="{716249DF-C746-46AC-8374-479DFC79899B}" type="pres">
      <dgm:prSet presAssocID="{9270CEA2-150C-41F1-8B29-E5796B38481D}" presName="spacer" presStyleCnt="0"/>
      <dgm:spPr/>
    </dgm:pt>
    <dgm:pt modelId="{876EC973-D262-4320-A54D-CE5FD5E34D49}" type="pres">
      <dgm:prSet presAssocID="{4FE123D0-6620-46B7-A0D8-697074D8FDA6}" presName="parentText" presStyleLbl="node1" presStyleIdx="1" presStyleCnt="4">
        <dgm:presLayoutVars>
          <dgm:chMax val="0"/>
          <dgm:bulletEnabled val="1"/>
        </dgm:presLayoutVars>
      </dgm:prSet>
      <dgm:spPr/>
    </dgm:pt>
    <dgm:pt modelId="{1FF69094-0344-4BAB-A169-2286232A72FA}" type="pres">
      <dgm:prSet presAssocID="{E9A69233-F91C-468F-B1CA-48812D3A5A3E}" presName="spacer" presStyleCnt="0"/>
      <dgm:spPr/>
    </dgm:pt>
    <dgm:pt modelId="{186B531D-E762-4095-83DD-B866CA768586}" type="pres">
      <dgm:prSet presAssocID="{2127617D-743B-46B4-9D95-5FD4AB591A9F}" presName="parentText" presStyleLbl="node1" presStyleIdx="2" presStyleCnt="4">
        <dgm:presLayoutVars>
          <dgm:chMax val="0"/>
          <dgm:bulletEnabled val="1"/>
        </dgm:presLayoutVars>
      </dgm:prSet>
      <dgm:spPr/>
    </dgm:pt>
    <dgm:pt modelId="{9F1B4A47-35AE-4EE9-85AE-28756FDEEBE1}" type="pres">
      <dgm:prSet presAssocID="{38C039EE-D01F-4FCA-A13F-878C76DFAC65}" presName="spacer" presStyleCnt="0"/>
      <dgm:spPr/>
    </dgm:pt>
    <dgm:pt modelId="{E48072CA-2CA7-40D2-96D9-E615723E0B9F}" type="pres">
      <dgm:prSet presAssocID="{5A9F154D-4791-484D-A109-AF2D2DA00D01}" presName="parentText" presStyleLbl="node1" presStyleIdx="3" presStyleCnt="4">
        <dgm:presLayoutVars>
          <dgm:chMax val="0"/>
          <dgm:bulletEnabled val="1"/>
        </dgm:presLayoutVars>
      </dgm:prSet>
      <dgm:spPr/>
    </dgm:pt>
  </dgm:ptLst>
  <dgm:cxnLst>
    <dgm:cxn modelId="{4C2C372E-49BC-4156-8C04-A913CCE41E7B}" srcId="{EC405D4D-5553-4512-9254-E766A2AFB0AF}" destId="{5A9F154D-4791-484D-A109-AF2D2DA00D01}" srcOrd="3" destOrd="0" parTransId="{0CB729EF-0749-4A76-A802-341AA17B7DEA}" sibTransId="{B308F8F7-52E1-42B8-B47A-2378C81F5AB5}"/>
    <dgm:cxn modelId="{5E5AE236-C20A-4548-BB53-F5A5F515B338}" type="presOf" srcId="{2127617D-743B-46B4-9D95-5FD4AB591A9F}" destId="{186B531D-E762-4095-83DD-B866CA768586}" srcOrd="0" destOrd="0" presId="urn:microsoft.com/office/officeart/2005/8/layout/vList2"/>
    <dgm:cxn modelId="{C0C60A47-C84A-41C3-AB25-F2B9F53520C9}" type="presOf" srcId="{5A9F154D-4791-484D-A109-AF2D2DA00D01}" destId="{E48072CA-2CA7-40D2-96D9-E615723E0B9F}" srcOrd="0" destOrd="0" presId="urn:microsoft.com/office/officeart/2005/8/layout/vList2"/>
    <dgm:cxn modelId="{0449CBA5-043E-422D-867C-A63FB4D1BCB6}" srcId="{EC405D4D-5553-4512-9254-E766A2AFB0AF}" destId="{588D428C-8825-4A69-8524-F598AF338C0A}" srcOrd="0" destOrd="0" parTransId="{49A4022D-49BB-418A-AD00-4C00E1CDA855}" sibTransId="{9270CEA2-150C-41F1-8B29-E5796B38481D}"/>
    <dgm:cxn modelId="{7A2F32B9-B0EE-42F9-A1E0-C89129DBBEA2}" type="presOf" srcId="{EC405D4D-5553-4512-9254-E766A2AFB0AF}" destId="{EB32DF8F-7E30-4C78-9D2E-051A33D154CD}" srcOrd="0" destOrd="0" presId="urn:microsoft.com/office/officeart/2005/8/layout/vList2"/>
    <dgm:cxn modelId="{36AA89BA-4D76-4B15-9983-E8B389B72CEB}" type="presOf" srcId="{4FE123D0-6620-46B7-A0D8-697074D8FDA6}" destId="{876EC973-D262-4320-A54D-CE5FD5E34D49}" srcOrd="0" destOrd="0" presId="urn:microsoft.com/office/officeart/2005/8/layout/vList2"/>
    <dgm:cxn modelId="{EE3E4DC0-C87E-404E-9FDF-F750E1F02EF2}" srcId="{EC405D4D-5553-4512-9254-E766A2AFB0AF}" destId="{4FE123D0-6620-46B7-A0D8-697074D8FDA6}" srcOrd="1" destOrd="0" parTransId="{48964298-F07B-4587-B94B-BFF553715A0F}" sibTransId="{E9A69233-F91C-468F-B1CA-48812D3A5A3E}"/>
    <dgm:cxn modelId="{4470F6C3-AF8F-4FD3-8ED7-5763BA37F32D}" type="presOf" srcId="{588D428C-8825-4A69-8524-F598AF338C0A}" destId="{3141F1BF-20AE-46F7-A62F-2F4513464323}" srcOrd="0" destOrd="0" presId="urn:microsoft.com/office/officeart/2005/8/layout/vList2"/>
    <dgm:cxn modelId="{816BE0F8-0D49-4E3A-861E-735B7E8166CB}" srcId="{EC405D4D-5553-4512-9254-E766A2AFB0AF}" destId="{2127617D-743B-46B4-9D95-5FD4AB591A9F}" srcOrd="2" destOrd="0" parTransId="{A094ABB3-7B25-4658-9FB7-81E6D2560F16}" sibTransId="{38C039EE-D01F-4FCA-A13F-878C76DFAC65}"/>
    <dgm:cxn modelId="{DBCD41DD-0E82-459A-AB3F-114E7739B70B}" type="presParOf" srcId="{EB32DF8F-7E30-4C78-9D2E-051A33D154CD}" destId="{3141F1BF-20AE-46F7-A62F-2F4513464323}" srcOrd="0" destOrd="0" presId="urn:microsoft.com/office/officeart/2005/8/layout/vList2"/>
    <dgm:cxn modelId="{4567D5BA-63D3-432B-BC36-4D3BBC4FC51A}" type="presParOf" srcId="{EB32DF8F-7E30-4C78-9D2E-051A33D154CD}" destId="{716249DF-C746-46AC-8374-479DFC79899B}" srcOrd="1" destOrd="0" presId="urn:microsoft.com/office/officeart/2005/8/layout/vList2"/>
    <dgm:cxn modelId="{438963C5-BCD7-4799-9C21-E03AD48764E0}" type="presParOf" srcId="{EB32DF8F-7E30-4C78-9D2E-051A33D154CD}" destId="{876EC973-D262-4320-A54D-CE5FD5E34D49}" srcOrd="2" destOrd="0" presId="urn:microsoft.com/office/officeart/2005/8/layout/vList2"/>
    <dgm:cxn modelId="{4C83740A-50A9-4DCF-9592-C9C4B14B0D49}" type="presParOf" srcId="{EB32DF8F-7E30-4C78-9D2E-051A33D154CD}" destId="{1FF69094-0344-4BAB-A169-2286232A72FA}" srcOrd="3" destOrd="0" presId="urn:microsoft.com/office/officeart/2005/8/layout/vList2"/>
    <dgm:cxn modelId="{763B32CB-CAD4-4C8C-95E7-3632BA791A32}" type="presParOf" srcId="{EB32DF8F-7E30-4C78-9D2E-051A33D154CD}" destId="{186B531D-E762-4095-83DD-B866CA768586}" srcOrd="4" destOrd="0" presId="urn:microsoft.com/office/officeart/2005/8/layout/vList2"/>
    <dgm:cxn modelId="{2AC477ED-C861-4BED-9266-67607347062B}" type="presParOf" srcId="{EB32DF8F-7E30-4C78-9D2E-051A33D154CD}" destId="{9F1B4A47-35AE-4EE9-85AE-28756FDEEBE1}" srcOrd="5" destOrd="0" presId="urn:microsoft.com/office/officeart/2005/8/layout/vList2"/>
    <dgm:cxn modelId="{5FA71BB4-8C17-490B-B123-86EE65F8B578}" type="presParOf" srcId="{EB32DF8F-7E30-4C78-9D2E-051A33D154CD}" destId="{E48072CA-2CA7-40D2-96D9-E615723E0B9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C0E22C-A28F-40D5-AF3E-9E379CEA5482}"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en-US"/>
        </a:p>
      </dgm:t>
    </dgm:pt>
    <dgm:pt modelId="{03A30E93-DC26-472C-8343-B8C504B7D7F1}">
      <dgm:prSet/>
      <dgm:spPr/>
      <dgm:t>
        <a:bodyPr/>
        <a:lstStyle/>
        <a:p>
          <a:r>
            <a:rPr lang="en-GB"/>
            <a:t>Practise makes perfect</a:t>
          </a:r>
          <a:endParaRPr lang="en-US"/>
        </a:p>
      </dgm:t>
    </dgm:pt>
    <dgm:pt modelId="{5ABDF120-37DF-4703-A762-73CAC371CEAE}" type="parTrans" cxnId="{B9FE5CBE-5E28-4D0C-B416-A0DCB27ADCB9}">
      <dgm:prSet/>
      <dgm:spPr/>
      <dgm:t>
        <a:bodyPr/>
        <a:lstStyle/>
        <a:p>
          <a:endParaRPr lang="en-US"/>
        </a:p>
      </dgm:t>
    </dgm:pt>
    <dgm:pt modelId="{569E2F2A-01AB-4B79-A45C-245486E9779D}" type="sibTrans" cxnId="{B9FE5CBE-5E28-4D0C-B416-A0DCB27ADCB9}">
      <dgm:prSet/>
      <dgm:spPr/>
      <dgm:t>
        <a:bodyPr/>
        <a:lstStyle/>
        <a:p>
          <a:endParaRPr lang="en-US"/>
        </a:p>
      </dgm:t>
    </dgm:pt>
    <dgm:pt modelId="{CE5F85C1-D90C-4AE5-B04A-1472552C31BB}">
      <dgm:prSet/>
      <dgm:spPr/>
      <dgm:t>
        <a:bodyPr/>
        <a:lstStyle/>
        <a:p>
          <a:r>
            <a:rPr lang="en-GB" dirty="0"/>
            <a:t>Exam skills- you have the knowledge can you watch the clock and attempt all questions?</a:t>
          </a:r>
          <a:endParaRPr lang="en-US" dirty="0"/>
        </a:p>
      </dgm:t>
    </dgm:pt>
    <dgm:pt modelId="{BCF664F0-AF1A-470B-B703-A28C5380C367}" type="parTrans" cxnId="{331771DF-297C-4899-8F93-5C9DB8068103}">
      <dgm:prSet/>
      <dgm:spPr/>
      <dgm:t>
        <a:bodyPr/>
        <a:lstStyle/>
        <a:p>
          <a:endParaRPr lang="en-US"/>
        </a:p>
      </dgm:t>
    </dgm:pt>
    <dgm:pt modelId="{7FDF0CAC-69DD-4F21-B54F-437F5FAB3F56}" type="sibTrans" cxnId="{331771DF-297C-4899-8F93-5C9DB8068103}">
      <dgm:prSet/>
      <dgm:spPr/>
      <dgm:t>
        <a:bodyPr/>
        <a:lstStyle/>
        <a:p>
          <a:endParaRPr lang="en-US"/>
        </a:p>
      </dgm:t>
    </dgm:pt>
    <dgm:pt modelId="{7D1CD096-01C0-405E-992A-737B1490A216}">
      <dgm:prSet/>
      <dgm:spPr/>
      <dgm:t>
        <a:bodyPr/>
        <a:lstStyle/>
        <a:p>
          <a:r>
            <a:rPr lang="en-GB"/>
            <a:t>Maximise your chance, move on if stuck</a:t>
          </a:r>
          <a:endParaRPr lang="en-US"/>
        </a:p>
      </dgm:t>
    </dgm:pt>
    <dgm:pt modelId="{F688DF6E-A389-47E4-A302-F30AEFE29B67}" type="parTrans" cxnId="{190F009C-B79E-451F-9865-144C0B04F354}">
      <dgm:prSet/>
      <dgm:spPr/>
      <dgm:t>
        <a:bodyPr/>
        <a:lstStyle/>
        <a:p>
          <a:endParaRPr lang="en-US"/>
        </a:p>
      </dgm:t>
    </dgm:pt>
    <dgm:pt modelId="{B8D63336-2C99-4120-A488-EA200145B3CF}" type="sibTrans" cxnId="{190F009C-B79E-451F-9865-144C0B04F354}">
      <dgm:prSet/>
      <dgm:spPr/>
      <dgm:t>
        <a:bodyPr/>
        <a:lstStyle/>
        <a:p>
          <a:endParaRPr lang="en-US"/>
        </a:p>
      </dgm:t>
    </dgm:pt>
    <dgm:pt modelId="{D18CBC6D-7FF7-42FF-A3E7-F654A76192A8}">
      <dgm:prSet/>
      <dgm:spPr/>
      <dgm:t>
        <a:bodyPr/>
        <a:lstStyle/>
        <a:p>
          <a:r>
            <a:rPr lang="en-GB"/>
            <a:t>The greater the exposure, the less daunting the test will be</a:t>
          </a:r>
          <a:endParaRPr lang="en-US"/>
        </a:p>
      </dgm:t>
    </dgm:pt>
    <dgm:pt modelId="{FE3EACE7-32F5-49D6-961D-AFA8012E9BD8}" type="parTrans" cxnId="{404A51D7-BD4D-4D2E-8A05-8689319C36DD}">
      <dgm:prSet/>
      <dgm:spPr/>
      <dgm:t>
        <a:bodyPr/>
        <a:lstStyle/>
        <a:p>
          <a:endParaRPr lang="en-US"/>
        </a:p>
      </dgm:t>
    </dgm:pt>
    <dgm:pt modelId="{103DBFB8-220D-4CCA-A50D-C8B69E2D424B}" type="sibTrans" cxnId="{404A51D7-BD4D-4D2E-8A05-8689319C36DD}">
      <dgm:prSet/>
      <dgm:spPr/>
      <dgm:t>
        <a:bodyPr/>
        <a:lstStyle/>
        <a:p>
          <a:endParaRPr lang="en-US"/>
        </a:p>
      </dgm:t>
    </dgm:pt>
    <dgm:pt modelId="{D12CB69B-0CBB-4334-9046-25AD5F6041DD}">
      <dgm:prSet/>
      <dgm:spPr/>
      <dgm:t>
        <a:bodyPr/>
        <a:lstStyle/>
        <a:p>
          <a:r>
            <a:rPr lang="en-GB"/>
            <a:t>Boosters, homework, test practise</a:t>
          </a:r>
          <a:endParaRPr lang="en-US"/>
        </a:p>
      </dgm:t>
    </dgm:pt>
    <dgm:pt modelId="{7FE98C5D-60EB-407D-8A4D-32A37A6B0A6A}" type="parTrans" cxnId="{6BE3DF64-4928-4F01-A1F1-966D36E6AB55}">
      <dgm:prSet/>
      <dgm:spPr/>
      <dgm:t>
        <a:bodyPr/>
        <a:lstStyle/>
        <a:p>
          <a:endParaRPr lang="en-US"/>
        </a:p>
      </dgm:t>
    </dgm:pt>
    <dgm:pt modelId="{F5126EEE-BB17-4705-BDA1-6FC51614BF68}" type="sibTrans" cxnId="{6BE3DF64-4928-4F01-A1F1-966D36E6AB55}">
      <dgm:prSet/>
      <dgm:spPr/>
      <dgm:t>
        <a:bodyPr/>
        <a:lstStyle/>
        <a:p>
          <a:endParaRPr lang="en-US"/>
        </a:p>
      </dgm:t>
    </dgm:pt>
    <dgm:pt modelId="{84661F61-DF15-4C8C-8765-B1708B9A2067}">
      <dgm:prSet/>
      <dgm:spPr/>
      <dgm:t>
        <a:bodyPr/>
        <a:lstStyle/>
        <a:p>
          <a:r>
            <a:rPr lang="en-GB"/>
            <a:t>EASTER- 2 weeks is a long time!</a:t>
          </a:r>
          <a:endParaRPr lang="en-US"/>
        </a:p>
      </dgm:t>
    </dgm:pt>
    <dgm:pt modelId="{AA451AA8-5872-492E-B517-33B6C683BDC4}" type="parTrans" cxnId="{D5FC77CC-EAD3-43B0-91EC-E03C840F8E9B}">
      <dgm:prSet/>
      <dgm:spPr/>
      <dgm:t>
        <a:bodyPr/>
        <a:lstStyle/>
        <a:p>
          <a:endParaRPr lang="en-US"/>
        </a:p>
      </dgm:t>
    </dgm:pt>
    <dgm:pt modelId="{367B5732-8BAE-4C67-9FB0-69FEAD4602AF}" type="sibTrans" cxnId="{D5FC77CC-EAD3-43B0-91EC-E03C840F8E9B}">
      <dgm:prSet/>
      <dgm:spPr/>
      <dgm:t>
        <a:bodyPr/>
        <a:lstStyle/>
        <a:p>
          <a:endParaRPr lang="en-US"/>
        </a:p>
      </dgm:t>
    </dgm:pt>
    <dgm:pt modelId="{400090A9-32B4-4902-A6C6-3E6BD3729676}" type="pres">
      <dgm:prSet presAssocID="{F5C0E22C-A28F-40D5-AF3E-9E379CEA5482}" presName="diagram" presStyleCnt="0">
        <dgm:presLayoutVars>
          <dgm:dir/>
          <dgm:resizeHandles val="exact"/>
        </dgm:presLayoutVars>
      </dgm:prSet>
      <dgm:spPr/>
    </dgm:pt>
    <dgm:pt modelId="{F29CEAB6-CF28-4023-84BD-8F7E5DC72A4C}" type="pres">
      <dgm:prSet presAssocID="{03A30E93-DC26-472C-8343-B8C504B7D7F1}" presName="node" presStyleLbl="node1" presStyleIdx="0" presStyleCnt="6">
        <dgm:presLayoutVars>
          <dgm:bulletEnabled val="1"/>
        </dgm:presLayoutVars>
      </dgm:prSet>
      <dgm:spPr/>
    </dgm:pt>
    <dgm:pt modelId="{414A6978-25F6-4FE3-9663-731776CBD3C9}" type="pres">
      <dgm:prSet presAssocID="{569E2F2A-01AB-4B79-A45C-245486E9779D}" presName="sibTrans" presStyleCnt="0"/>
      <dgm:spPr/>
    </dgm:pt>
    <dgm:pt modelId="{A3436071-28E8-4591-A868-BAE5A1CF3CAA}" type="pres">
      <dgm:prSet presAssocID="{CE5F85C1-D90C-4AE5-B04A-1472552C31BB}" presName="node" presStyleLbl="node1" presStyleIdx="1" presStyleCnt="6">
        <dgm:presLayoutVars>
          <dgm:bulletEnabled val="1"/>
        </dgm:presLayoutVars>
      </dgm:prSet>
      <dgm:spPr/>
    </dgm:pt>
    <dgm:pt modelId="{20DE910B-19FA-4621-981E-9092E36C5D72}" type="pres">
      <dgm:prSet presAssocID="{7FDF0CAC-69DD-4F21-B54F-437F5FAB3F56}" presName="sibTrans" presStyleCnt="0"/>
      <dgm:spPr/>
    </dgm:pt>
    <dgm:pt modelId="{46F3E214-1097-4874-9C05-86607FF2226C}" type="pres">
      <dgm:prSet presAssocID="{7D1CD096-01C0-405E-992A-737B1490A216}" presName="node" presStyleLbl="node1" presStyleIdx="2" presStyleCnt="6">
        <dgm:presLayoutVars>
          <dgm:bulletEnabled val="1"/>
        </dgm:presLayoutVars>
      </dgm:prSet>
      <dgm:spPr/>
    </dgm:pt>
    <dgm:pt modelId="{00348E98-1B4C-4032-85DB-D3CFCDBAD35D}" type="pres">
      <dgm:prSet presAssocID="{B8D63336-2C99-4120-A488-EA200145B3CF}" presName="sibTrans" presStyleCnt="0"/>
      <dgm:spPr/>
    </dgm:pt>
    <dgm:pt modelId="{B5A81BDB-3DF9-441D-AF3E-24D8F1CF39EF}" type="pres">
      <dgm:prSet presAssocID="{D18CBC6D-7FF7-42FF-A3E7-F654A76192A8}" presName="node" presStyleLbl="node1" presStyleIdx="3" presStyleCnt="6">
        <dgm:presLayoutVars>
          <dgm:bulletEnabled val="1"/>
        </dgm:presLayoutVars>
      </dgm:prSet>
      <dgm:spPr/>
    </dgm:pt>
    <dgm:pt modelId="{58511A09-AA49-43EA-AB63-7A74779F4197}" type="pres">
      <dgm:prSet presAssocID="{103DBFB8-220D-4CCA-A50D-C8B69E2D424B}" presName="sibTrans" presStyleCnt="0"/>
      <dgm:spPr/>
    </dgm:pt>
    <dgm:pt modelId="{F3E24FE7-5206-4CBF-ADE8-3E046E222379}" type="pres">
      <dgm:prSet presAssocID="{D12CB69B-0CBB-4334-9046-25AD5F6041DD}" presName="node" presStyleLbl="node1" presStyleIdx="4" presStyleCnt="6">
        <dgm:presLayoutVars>
          <dgm:bulletEnabled val="1"/>
        </dgm:presLayoutVars>
      </dgm:prSet>
      <dgm:spPr/>
    </dgm:pt>
    <dgm:pt modelId="{EB2E7CC0-F0D5-49A0-9F47-9170FCAF6B2C}" type="pres">
      <dgm:prSet presAssocID="{F5126EEE-BB17-4705-BDA1-6FC51614BF68}" presName="sibTrans" presStyleCnt="0"/>
      <dgm:spPr/>
    </dgm:pt>
    <dgm:pt modelId="{C449634F-0283-4F5E-8883-F6A0D8665350}" type="pres">
      <dgm:prSet presAssocID="{84661F61-DF15-4C8C-8765-B1708B9A2067}" presName="node" presStyleLbl="node1" presStyleIdx="5" presStyleCnt="6">
        <dgm:presLayoutVars>
          <dgm:bulletEnabled val="1"/>
        </dgm:presLayoutVars>
      </dgm:prSet>
      <dgm:spPr/>
    </dgm:pt>
  </dgm:ptLst>
  <dgm:cxnLst>
    <dgm:cxn modelId="{DE36EE0D-C452-4F6C-B5AD-8BDD8CFFC281}" type="presOf" srcId="{84661F61-DF15-4C8C-8765-B1708B9A2067}" destId="{C449634F-0283-4F5E-8883-F6A0D8665350}" srcOrd="0" destOrd="0" presId="urn:microsoft.com/office/officeart/2005/8/layout/default"/>
    <dgm:cxn modelId="{09D1000F-B857-40CA-8E62-A069C9B960E2}" type="presOf" srcId="{D18CBC6D-7FF7-42FF-A3E7-F654A76192A8}" destId="{B5A81BDB-3DF9-441D-AF3E-24D8F1CF39EF}" srcOrd="0" destOrd="0" presId="urn:microsoft.com/office/officeart/2005/8/layout/default"/>
    <dgm:cxn modelId="{30737F64-575E-4A80-96DD-29060B43C574}" type="presOf" srcId="{CE5F85C1-D90C-4AE5-B04A-1472552C31BB}" destId="{A3436071-28E8-4591-A868-BAE5A1CF3CAA}" srcOrd="0" destOrd="0" presId="urn:microsoft.com/office/officeart/2005/8/layout/default"/>
    <dgm:cxn modelId="{6BE3DF64-4928-4F01-A1F1-966D36E6AB55}" srcId="{F5C0E22C-A28F-40D5-AF3E-9E379CEA5482}" destId="{D12CB69B-0CBB-4334-9046-25AD5F6041DD}" srcOrd="4" destOrd="0" parTransId="{7FE98C5D-60EB-407D-8A4D-32A37A6B0A6A}" sibTransId="{F5126EEE-BB17-4705-BDA1-6FC51614BF68}"/>
    <dgm:cxn modelId="{04D84C4F-E954-4275-B2F3-A298A6554442}" type="presOf" srcId="{D12CB69B-0CBB-4334-9046-25AD5F6041DD}" destId="{F3E24FE7-5206-4CBF-ADE8-3E046E222379}" srcOrd="0" destOrd="0" presId="urn:microsoft.com/office/officeart/2005/8/layout/default"/>
    <dgm:cxn modelId="{C4F67496-6819-47F2-AB4F-EF636E9212CB}" type="presOf" srcId="{F5C0E22C-A28F-40D5-AF3E-9E379CEA5482}" destId="{400090A9-32B4-4902-A6C6-3E6BD3729676}" srcOrd="0" destOrd="0" presId="urn:microsoft.com/office/officeart/2005/8/layout/default"/>
    <dgm:cxn modelId="{190F009C-B79E-451F-9865-144C0B04F354}" srcId="{F5C0E22C-A28F-40D5-AF3E-9E379CEA5482}" destId="{7D1CD096-01C0-405E-992A-737B1490A216}" srcOrd="2" destOrd="0" parTransId="{F688DF6E-A389-47E4-A302-F30AEFE29B67}" sibTransId="{B8D63336-2C99-4120-A488-EA200145B3CF}"/>
    <dgm:cxn modelId="{413911A6-C2F6-4842-B901-9F2656EDCF54}" type="presOf" srcId="{7D1CD096-01C0-405E-992A-737B1490A216}" destId="{46F3E214-1097-4874-9C05-86607FF2226C}" srcOrd="0" destOrd="0" presId="urn:microsoft.com/office/officeart/2005/8/layout/default"/>
    <dgm:cxn modelId="{B9FE5CBE-5E28-4D0C-B416-A0DCB27ADCB9}" srcId="{F5C0E22C-A28F-40D5-AF3E-9E379CEA5482}" destId="{03A30E93-DC26-472C-8343-B8C504B7D7F1}" srcOrd="0" destOrd="0" parTransId="{5ABDF120-37DF-4703-A762-73CAC371CEAE}" sibTransId="{569E2F2A-01AB-4B79-A45C-245486E9779D}"/>
    <dgm:cxn modelId="{D5FC77CC-EAD3-43B0-91EC-E03C840F8E9B}" srcId="{F5C0E22C-A28F-40D5-AF3E-9E379CEA5482}" destId="{84661F61-DF15-4C8C-8765-B1708B9A2067}" srcOrd="5" destOrd="0" parTransId="{AA451AA8-5872-492E-B517-33B6C683BDC4}" sibTransId="{367B5732-8BAE-4C67-9FB0-69FEAD4602AF}"/>
    <dgm:cxn modelId="{404A51D7-BD4D-4D2E-8A05-8689319C36DD}" srcId="{F5C0E22C-A28F-40D5-AF3E-9E379CEA5482}" destId="{D18CBC6D-7FF7-42FF-A3E7-F654A76192A8}" srcOrd="3" destOrd="0" parTransId="{FE3EACE7-32F5-49D6-961D-AFA8012E9BD8}" sibTransId="{103DBFB8-220D-4CCA-A50D-C8B69E2D424B}"/>
    <dgm:cxn modelId="{331771DF-297C-4899-8F93-5C9DB8068103}" srcId="{F5C0E22C-A28F-40D5-AF3E-9E379CEA5482}" destId="{CE5F85C1-D90C-4AE5-B04A-1472552C31BB}" srcOrd="1" destOrd="0" parTransId="{BCF664F0-AF1A-470B-B703-A28C5380C367}" sibTransId="{7FDF0CAC-69DD-4F21-B54F-437F5FAB3F56}"/>
    <dgm:cxn modelId="{458BA7FA-70FF-4733-AA28-70F36C85932A}" type="presOf" srcId="{03A30E93-DC26-472C-8343-B8C504B7D7F1}" destId="{F29CEAB6-CF28-4023-84BD-8F7E5DC72A4C}" srcOrd="0" destOrd="0" presId="urn:microsoft.com/office/officeart/2005/8/layout/default"/>
    <dgm:cxn modelId="{93CF73F9-E1DC-49A2-9E47-BC0F9FC21F60}" type="presParOf" srcId="{400090A9-32B4-4902-A6C6-3E6BD3729676}" destId="{F29CEAB6-CF28-4023-84BD-8F7E5DC72A4C}" srcOrd="0" destOrd="0" presId="urn:microsoft.com/office/officeart/2005/8/layout/default"/>
    <dgm:cxn modelId="{27877314-3C49-46A3-AE96-147DD3419B87}" type="presParOf" srcId="{400090A9-32B4-4902-A6C6-3E6BD3729676}" destId="{414A6978-25F6-4FE3-9663-731776CBD3C9}" srcOrd="1" destOrd="0" presId="urn:microsoft.com/office/officeart/2005/8/layout/default"/>
    <dgm:cxn modelId="{AA761C75-5368-4D47-9016-AC4460698926}" type="presParOf" srcId="{400090A9-32B4-4902-A6C6-3E6BD3729676}" destId="{A3436071-28E8-4591-A868-BAE5A1CF3CAA}" srcOrd="2" destOrd="0" presId="urn:microsoft.com/office/officeart/2005/8/layout/default"/>
    <dgm:cxn modelId="{78C6A7E8-92DA-47D5-95CF-3F16503B4D4C}" type="presParOf" srcId="{400090A9-32B4-4902-A6C6-3E6BD3729676}" destId="{20DE910B-19FA-4621-981E-9092E36C5D72}" srcOrd="3" destOrd="0" presId="urn:microsoft.com/office/officeart/2005/8/layout/default"/>
    <dgm:cxn modelId="{07CA4D39-D504-4A4B-B0D5-68210F6AE9EB}" type="presParOf" srcId="{400090A9-32B4-4902-A6C6-3E6BD3729676}" destId="{46F3E214-1097-4874-9C05-86607FF2226C}" srcOrd="4" destOrd="0" presId="urn:microsoft.com/office/officeart/2005/8/layout/default"/>
    <dgm:cxn modelId="{92979151-343E-461B-855D-92EF4759CFA4}" type="presParOf" srcId="{400090A9-32B4-4902-A6C6-3E6BD3729676}" destId="{00348E98-1B4C-4032-85DB-D3CFCDBAD35D}" srcOrd="5" destOrd="0" presId="urn:microsoft.com/office/officeart/2005/8/layout/default"/>
    <dgm:cxn modelId="{86F7AD7B-F302-4C11-8C91-8C1231995429}" type="presParOf" srcId="{400090A9-32B4-4902-A6C6-3E6BD3729676}" destId="{B5A81BDB-3DF9-441D-AF3E-24D8F1CF39EF}" srcOrd="6" destOrd="0" presId="urn:microsoft.com/office/officeart/2005/8/layout/default"/>
    <dgm:cxn modelId="{1C6DAE94-76AD-4154-8BC4-53C634F6742F}" type="presParOf" srcId="{400090A9-32B4-4902-A6C6-3E6BD3729676}" destId="{58511A09-AA49-43EA-AB63-7A74779F4197}" srcOrd="7" destOrd="0" presId="urn:microsoft.com/office/officeart/2005/8/layout/default"/>
    <dgm:cxn modelId="{5D2A2802-7E40-415D-8653-4AA226D48B6E}" type="presParOf" srcId="{400090A9-32B4-4902-A6C6-3E6BD3729676}" destId="{F3E24FE7-5206-4CBF-ADE8-3E046E222379}" srcOrd="8" destOrd="0" presId="urn:microsoft.com/office/officeart/2005/8/layout/default"/>
    <dgm:cxn modelId="{286A9258-419E-4FEA-A92E-E9312E7D5B07}" type="presParOf" srcId="{400090A9-32B4-4902-A6C6-3E6BD3729676}" destId="{EB2E7CC0-F0D5-49A0-9F47-9170FCAF6B2C}" srcOrd="9" destOrd="0" presId="urn:microsoft.com/office/officeart/2005/8/layout/default"/>
    <dgm:cxn modelId="{E7CBCD97-2819-4504-B4B5-CC2C58F7E0E0}" type="presParOf" srcId="{400090A9-32B4-4902-A6C6-3E6BD3729676}" destId="{C449634F-0283-4F5E-8883-F6A0D8665350}"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41F1BF-20AE-46F7-A62F-2F4513464323}">
      <dsp:nvSpPr>
        <dsp:cNvPr id="0" name=""/>
        <dsp:cNvSpPr/>
      </dsp:nvSpPr>
      <dsp:spPr>
        <a:xfrm>
          <a:off x="0" y="71445"/>
          <a:ext cx="5259278" cy="1081080"/>
        </a:xfrm>
        <a:prstGeom prst="roundRect">
          <a:avLst/>
        </a:prstGeom>
        <a:solidFill>
          <a:schemeClr val="accent2">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The maths assessments consist of three tests.</a:t>
          </a:r>
          <a:endParaRPr lang="en-US" sz="2800" kern="1200"/>
        </a:p>
      </dsp:txBody>
      <dsp:txXfrm>
        <a:off x="52774" y="124219"/>
        <a:ext cx="5153730" cy="975532"/>
      </dsp:txXfrm>
    </dsp:sp>
    <dsp:sp modelId="{876EC973-D262-4320-A54D-CE5FD5E34D49}">
      <dsp:nvSpPr>
        <dsp:cNvPr id="0" name=""/>
        <dsp:cNvSpPr/>
      </dsp:nvSpPr>
      <dsp:spPr>
        <a:xfrm>
          <a:off x="0" y="1233165"/>
          <a:ext cx="5259278" cy="1081080"/>
        </a:xfrm>
        <a:prstGeom prst="roundRect">
          <a:avLst/>
        </a:prstGeom>
        <a:solidFill>
          <a:schemeClr val="accent2">
            <a:hueOff val="-203903"/>
            <a:satOff val="10845"/>
            <a:lumOff val="3137"/>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Paper 1: Arithmetic (30 minutes) – Wednesday 14</a:t>
          </a:r>
          <a:r>
            <a:rPr lang="en-GB" sz="2800" kern="1200" baseline="30000" dirty="0"/>
            <a:t>th</a:t>
          </a:r>
          <a:r>
            <a:rPr lang="en-GB" sz="2800" kern="1200" dirty="0"/>
            <a:t> May</a:t>
          </a:r>
          <a:endParaRPr lang="en-US" sz="2800" kern="1200" dirty="0"/>
        </a:p>
      </dsp:txBody>
      <dsp:txXfrm>
        <a:off x="52774" y="1285939"/>
        <a:ext cx="5153730" cy="975532"/>
      </dsp:txXfrm>
    </dsp:sp>
    <dsp:sp modelId="{186B531D-E762-4095-83DD-B866CA768586}">
      <dsp:nvSpPr>
        <dsp:cNvPr id="0" name=""/>
        <dsp:cNvSpPr/>
      </dsp:nvSpPr>
      <dsp:spPr>
        <a:xfrm>
          <a:off x="0" y="2394885"/>
          <a:ext cx="5259278" cy="1081080"/>
        </a:xfrm>
        <a:prstGeom prst="roundRect">
          <a:avLst/>
        </a:prstGeom>
        <a:solidFill>
          <a:schemeClr val="accent2">
            <a:hueOff val="-407806"/>
            <a:satOff val="21690"/>
            <a:lumOff val="6274"/>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Paper 2: Reasoning (40 minutes) – Wednesday 14</a:t>
          </a:r>
          <a:r>
            <a:rPr lang="en-GB" sz="2800" kern="1200" baseline="30000" dirty="0"/>
            <a:t>th</a:t>
          </a:r>
          <a:r>
            <a:rPr lang="en-GB" sz="2800" kern="1200" dirty="0"/>
            <a:t> May</a:t>
          </a:r>
          <a:endParaRPr lang="en-US" sz="2800" kern="1200" dirty="0"/>
        </a:p>
      </dsp:txBody>
      <dsp:txXfrm>
        <a:off x="52774" y="2447659"/>
        <a:ext cx="5153730" cy="975532"/>
      </dsp:txXfrm>
    </dsp:sp>
    <dsp:sp modelId="{E48072CA-2CA7-40D2-96D9-E615723E0B9F}">
      <dsp:nvSpPr>
        <dsp:cNvPr id="0" name=""/>
        <dsp:cNvSpPr/>
      </dsp:nvSpPr>
      <dsp:spPr>
        <a:xfrm>
          <a:off x="0" y="3556605"/>
          <a:ext cx="5259278" cy="1081080"/>
        </a:xfrm>
        <a:prstGeom prst="roundRect">
          <a:avLst/>
        </a:prstGeom>
        <a:solidFill>
          <a:schemeClr val="accent2">
            <a:hueOff val="-611709"/>
            <a:satOff val="32535"/>
            <a:lumOff val="9411"/>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Paper 3: Reasoning (40 minutes) – Thursday 15</a:t>
          </a:r>
          <a:r>
            <a:rPr lang="en-GB" sz="2800" kern="1200" baseline="30000" dirty="0"/>
            <a:t>th</a:t>
          </a:r>
          <a:r>
            <a:rPr lang="en-GB" sz="2800" kern="1200" dirty="0"/>
            <a:t> May</a:t>
          </a:r>
          <a:endParaRPr lang="en-US" sz="2800" kern="1200" dirty="0"/>
        </a:p>
      </dsp:txBody>
      <dsp:txXfrm>
        <a:off x="52774" y="3609379"/>
        <a:ext cx="5153730" cy="9755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9CEAB6-CF28-4023-84BD-8F7E5DC72A4C}">
      <dsp:nvSpPr>
        <dsp:cNvPr id="0" name=""/>
        <dsp:cNvSpPr/>
      </dsp:nvSpPr>
      <dsp:spPr>
        <a:xfrm>
          <a:off x="0" y="158774"/>
          <a:ext cx="2585144" cy="1551086"/>
        </a:xfrm>
        <a:prstGeom prst="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Practise makes perfect</a:t>
          </a:r>
          <a:endParaRPr lang="en-US" sz="2000" kern="1200"/>
        </a:p>
      </dsp:txBody>
      <dsp:txXfrm>
        <a:off x="0" y="158774"/>
        <a:ext cx="2585144" cy="1551086"/>
      </dsp:txXfrm>
    </dsp:sp>
    <dsp:sp modelId="{A3436071-28E8-4591-A868-BAE5A1CF3CAA}">
      <dsp:nvSpPr>
        <dsp:cNvPr id="0" name=""/>
        <dsp:cNvSpPr/>
      </dsp:nvSpPr>
      <dsp:spPr>
        <a:xfrm>
          <a:off x="2843659" y="158774"/>
          <a:ext cx="2585144" cy="1551086"/>
        </a:xfrm>
        <a:prstGeom prst="rect">
          <a:avLst/>
        </a:prstGeom>
        <a:gradFill rotWithShape="0">
          <a:gsLst>
            <a:gs pos="0">
              <a:schemeClr val="accent3">
                <a:hueOff val="0"/>
                <a:satOff val="0"/>
                <a:lumOff val="0"/>
                <a:alphaOff val="0"/>
                <a:tint val="98000"/>
                <a:lumMod val="110000"/>
              </a:schemeClr>
            </a:gs>
            <a:gs pos="84000">
              <a:schemeClr val="accent3">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Exam skills- you have the knowledge can you watch the clock and attempt all questions?</a:t>
          </a:r>
          <a:endParaRPr lang="en-US" sz="2000" kern="1200" dirty="0"/>
        </a:p>
      </dsp:txBody>
      <dsp:txXfrm>
        <a:off x="2843659" y="158774"/>
        <a:ext cx="2585144" cy="1551086"/>
      </dsp:txXfrm>
    </dsp:sp>
    <dsp:sp modelId="{46F3E214-1097-4874-9C05-86607FF2226C}">
      <dsp:nvSpPr>
        <dsp:cNvPr id="0" name=""/>
        <dsp:cNvSpPr/>
      </dsp:nvSpPr>
      <dsp:spPr>
        <a:xfrm>
          <a:off x="5687318" y="158774"/>
          <a:ext cx="2585144" cy="1551086"/>
        </a:xfrm>
        <a:prstGeom prst="rect">
          <a:avLst/>
        </a:prstGeom>
        <a:gradFill rotWithShape="0">
          <a:gsLst>
            <a:gs pos="0">
              <a:schemeClr val="accent4">
                <a:hueOff val="0"/>
                <a:satOff val="0"/>
                <a:lumOff val="0"/>
                <a:alphaOff val="0"/>
                <a:tint val="98000"/>
                <a:lumMod val="110000"/>
              </a:schemeClr>
            </a:gs>
            <a:gs pos="84000">
              <a:schemeClr val="accent4">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Maximise your chance, move on if stuck</a:t>
          </a:r>
          <a:endParaRPr lang="en-US" sz="2000" kern="1200"/>
        </a:p>
      </dsp:txBody>
      <dsp:txXfrm>
        <a:off x="5687318" y="158774"/>
        <a:ext cx="2585144" cy="1551086"/>
      </dsp:txXfrm>
    </dsp:sp>
    <dsp:sp modelId="{B5A81BDB-3DF9-441D-AF3E-24D8F1CF39EF}">
      <dsp:nvSpPr>
        <dsp:cNvPr id="0" name=""/>
        <dsp:cNvSpPr/>
      </dsp:nvSpPr>
      <dsp:spPr>
        <a:xfrm>
          <a:off x="0" y="1968376"/>
          <a:ext cx="2585144" cy="1551086"/>
        </a:xfrm>
        <a:prstGeom prst="rect">
          <a:avLst/>
        </a:prstGeom>
        <a:gradFill rotWithShape="0">
          <a:gsLst>
            <a:gs pos="0">
              <a:schemeClr val="accent5">
                <a:hueOff val="0"/>
                <a:satOff val="0"/>
                <a:lumOff val="0"/>
                <a:alphaOff val="0"/>
                <a:tint val="98000"/>
                <a:lumMod val="110000"/>
              </a:schemeClr>
            </a:gs>
            <a:gs pos="84000">
              <a:schemeClr val="accent5">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The greater the exposure, the less daunting the test will be</a:t>
          </a:r>
          <a:endParaRPr lang="en-US" sz="2000" kern="1200"/>
        </a:p>
      </dsp:txBody>
      <dsp:txXfrm>
        <a:off x="0" y="1968376"/>
        <a:ext cx="2585144" cy="1551086"/>
      </dsp:txXfrm>
    </dsp:sp>
    <dsp:sp modelId="{F3E24FE7-5206-4CBF-ADE8-3E046E222379}">
      <dsp:nvSpPr>
        <dsp:cNvPr id="0" name=""/>
        <dsp:cNvSpPr/>
      </dsp:nvSpPr>
      <dsp:spPr>
        <a:xfrm>
          <a:off x="2843659" y="1968376"/>
          <a:ext cx="2585144" cy="1551086"/>
        </a:xfrm>
        <a:prstGeom prst="rect">
          <a:avLst/>
        </a:prstGeom>
        <a:gradFill rotWithShape="0">
          <a:gsLst>
            <a:gs pos="0">
              <a:schemeClr val="accent6">
                <a:hueOff val="0"/>
                <a:satOff val="0"/>
                <a:lumOff val="0"/>
                <a:alphaOff val="0"/>
                <a:tint val="98000"/>
                <a:lumMod val="110000"/>
              </a:schemeClr>
            </a:gs>
            <a:gs pos="84000">
              <a:schemeClr val="accent6">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Boosters, homework, test practise</a:t>
          </a:r>
          <a:endParaRPr lang="en-US" sz="2000" kern="1200"/>
        </a:p>
      </dsp:txBody>
      <dsp:txXfrm>
        <a:off x="2843659" y="1968376"/>
        <a:ext cx="2585144" cy="1551086"/>
      </dsp:txXfrm>
    </dsp:sp>
    <dsp:sp modelId="{C449634F-0283-4F5E-8883-F6A0D8665350}">
      <dsp:nvSpPr>
        <dsp:cNvPr id="0" name=""/>
        <dsp:cNvSpPr/>
      </dsp:nvSpPr>
      <dsp:spPr>
        <a:xfrm>
          <a:off x="5687318" y="1968376"/>
          <a:ext cx="2585144" cy="1551086"/>
        </a:xfrm>
        <a:prstGeom prst="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EASTER- 2 weeks is a long time!</a:t>
          </a:r>
          <a:endParaRPr lang="en-US" sz="2000" kern="1200"/>
        </a:p>
      </dsp:txBody>
      <dsp:txXfrm>
        <a:off x="5687318" y="1968376"/>
        <a:ext cx="2585144" cy="155108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D490370-2FA7-D0EE-AF7E-E0767CFEB6F7}"/>
              </a:ext>
            </a:extLst>
          </p:cNvPr>
          <p:cNvSpPr>
            <a:spLocks noGrp="1"/>
          </p:cNvSpPr>
          <p:nvPr>
            <p:ph type="hdr" sz="quarter"/>
          </p:nvPr>
        </p:nvSpPr>
        <p:spPr>
          <a:xfrm>
            <a:off x="1" y="1"/>
            <a:ext cx="4302442" cy="341277"/>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3C4F641-DEF9-5492-0AC0-5D046B2EF8D8}"/>
              </a:ext>
            </a:extLst>
          </p:cNvPr>
          <p:cNvSpPr>
            <a:spLocks noGrp="1"/>
          </p:cNvSpPr>
          <p:nvPr>
            <p:ph type="dt" sz="quarter" idx="1"/>
          </p:nvPr>
        </p:nvSpPr>
        <p:spPr>
          <a:xfrm>
            <a:off x="5621949" y="1"/>
            <a:ext cx="4302442" cy="341277"/>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F41F15D8-752C-4FC0-B812-65DF77B7FED3}" type="datetimeFigureOut">
              <a:rPr lang="en-GB"/>
              <a:pPr>
                <a:defRPr/>
              </a:pPr>
              <a:t>15/01/2025</a:t>
            </a:fld>
            <a:endParaRPr lang="en-GB"/>
          </a:p>
        </p:txBody>
      </p:sp>
      <p:sp>
        <p:nvSpPr>
          <p:cNvPr id="4" name="Footer Placeholder 3">
            <a:extLst>
              <a:ext uri="{FF2B5EF4-FFF2-40B4-BE49-F238E27FC236}">
                <a16:creationId xmlns:a16="http://schemas.microsoft.com/office/drawing/2014/main" id="{3C5DA6B8-EC7A-4B23-4DD4-BFF31BB27B2C}"/>
              </a:ext>
            </a:extLst>
          </p:cNvPr>
          <p:cNvSpPr>
            <a:spLocks noGrp="1"/>
          </p:cNvSpPr>
          <p:nvPr>
            <p:ph type="ftr" sz="quarter" idx="2"/>
          </p:nvPr>
        </p:nvSpPr>
        <p:spPr>
          <a:xfrm>
            <a:off x="1" y="6456399"/>
            <a:ext cx="4302442" cy="34127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A1E6843D-9501-CFBB-2151-18CC7A35648F}"/>
              </a:ext>
            </a:extLst>
          </p:cNvPr>
          <p:cNvSpPr>
            <a:spLocks noGrp="1"/>
          </p:cNvSpPr>
          <p:nvPr>
            <p:ph type="sldNum" sz="quarter" idx="3"/>
          </p:nvPr>
        </p:nvSpPr>
        <p:spPr>
          <a:xfrm>
            <a:off x="5621949" y="6456399"/>
            <a:ext cx="4302442" cy="34127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06CF7758-EB92-4F49-A285-168B6AEDDB08}"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4302442" cy="341277"/>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621949" y="1"/>
            <a:ext cx="4302442" cy="341277"/>
          </a:xfrm>
          <a:prstGeom prst="rect">
            <a:avLst/>
          </a:prstGeom>
        </p:spPr>
        <p:txBody>
          <a:bodyPr vert="horz" lIns="91440" tIns="45720" rIns="91440" bIns="45720" rtlCol="0"/>
          <a:lstStyle>
            <a:lvl1pPr algn="r">
              <a:defRPr sz="1200"/>
            </a:lvl1pPr>
          </a:lstStyle>
          <a:p>
            <a:fld id="{DFB4D720-4B23-47FB-A86C-E3C7B29E1EB9}" type="datetimeFigureOut">
              <a:rPr lang="en-GB" smtClean="0"/>
              <a:t>15/01/2025</a:t>
            </a:fld>
            <a:endParaRPr lang="en-GB"/>
          </a:p>
        </p:txBody>
      </p:sp>
      <p:sp>
        <p:nvSpPr>
          <p:cNvPr id="4" name="Slide Image Placeholder 3"/>
          <p:cNvSpPr>
            <a:spLocks noGrp="1" noRot="1" noChangeAspect="1"/>
          </p:cNvSpPr>
          <p:nvPr>
            <p:ph type="sldImg" idx="2"/>
          </p:nvPr>
        </p:nvSpPr>
        <p:spPr>
          <a:xfrm>
            <a:off x="3433763" y="849313"/>
            <a:ext cx="3059112" cy="229393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3563" y="3271149"/>
            <a:ext cx="7939512" cy="2676816"/>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6456399"/>
            <a:ext cx="4302442" cy="34127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621949" y="6456399"/>
            <a:ext cx="4302442" cy="341277"/>
          </a:xfrm>
          <a:prstGeom prst="rect">
            <a:avLst/>
          </a:prstGeom>
        </p:spPr>
        <p:txBody>
          <a:bodyPr vert="horz" lIns="91440" tIns="45720" rIns="91440" bIns="45720" rtlCol="0" anchor="b"/>
          <a:lstStyle>
            <a:lvl1pPr algn="r">
              <a:defRPr sz="1200"/>
            </a:lvl1pPr>
          </a:lstStyle>
          <a:p>
            <a:fld id="{47E35C54-0664-4289-98B4-8CBA5123F3AF}" type="slidenum">
              <a:rPr lang="en-GB" smtClean="0"/>
              <a:t>‹#›</a:t>
            </a:fld>
            <a:endParaRPr lang="en-GB"/>
          </a:p>
        </p:txBody>
      </p:sp>
    </p:spTree>
    <p:extLst>
      <p:ext uri="{BB962C8B-B14F-4D97-AF65-F5344CB8AC3E}">
        <p14:creationId xmlns:p14="http://schemas.microsoft.com/office/powerpoint/2010/main" val="30788492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Note that this government guidance (https://</a:t>
            </a:r>
            <a:r>
              <a:rPr lang="en-GB" dirty="0" err="1"/>
              <a:t>www.gov.uk</a:t>
            </a:r>
            <a:r>
              <a:rPr lang="en-GB" dirty="0"/>
              <a:t>/government/news/changes-to-key-stage-2-assessment-dates-in-2023)  outlines changes in dates for 2023. This includes guidance on KS2 timetable variations if schools have pre-planned activities on Friday 12</a:t>
            </a:r>
            <a:r>
              <a:rPr lang="en-GB" baseline="30000" dirty="0"/>
              <a:t>th</a:t>
            </a:r>
            <a:r>
              <a:rPr lang="en-GB" dirty="0"/>
              <a:t> May. </a:t>
            </a:r>
          </a:p>
        </p:txBody>
      </p:sp>
    </p:spTree>
    <p:extLst>
      <p:ext uri="{BB962C8B-B14F-4D97-AF65-F5344CB8AC3E}">
        <p14:creationId xmlns:p14="http://schemas.microsoft.com/office/powerpoint/2010/main" val="16782516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This year, the test results will be available on the PAG on Tuesday 4</a:t>
            </a:r>
            <a:r>
              <a:rPr lang="en-GB" baseline="30000" dirty="0"/>
              <a:t>th</a:t>
            </a:r>
            <a:r>
              <a:rPr lang="en-GB" dirty="0"/>
              <a:t> July (https://</a:t>
            </a:r>
            <a:r>
              <a:rPr lang="en-GB" dirty="0" err="1"/>
              <a:t>assets.publishing.service.gov.uk</a:t>
            </a:r>
            <a:r>
              <a:rPr lang="en-GB" dirty="0"/>
              <a:t>/government/uploads/system/uploads/</a:t>
            </a:r>
            <a:r>
              <a:rPr lang="en-GB" dirty="0" err="1"/>
              <a:t>attachment_data</a:t>
            </a:r>
            <a:r>
              <a:rPr lang="en-GB" dirty="0"/>
              <a:t>/file/1110107/2023_key_stage_2_assessment_and_reporting_arrangements.pdf section 9.1) </a:t>
            </a:r>
          </a:p>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For questions 32 and 37, there are various correct answers. </a:t>
            </a:r>
          </a:p>
        </p:txBody>
      </p:sp>
    </p:spTree>
    <p:extLst>
      <p:ext uri="{BB962C8B-B14F-4D97-AF65-F5344CB8AC3E}">
        <p14:creationId xmlns:p14="http://schemas.microsoft.com/office/powerpoint/2010/main" val="33768405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There is a spelling script that accompanies this. Example:</a:t>
            </a:r>
          </a:p>
          <a:p>
            <a:pPr marL="158750" indent="0">
              <a:buNone/>
            </a:pPr>
            <a:r>
              <a:rPr lang="en-GB" dirty="0"/>
              <a:t>The word is creature. The dragon is an imaginary creature. The word is creature. </a:t>
            </a:r>
          </a:p>
        </p:txBody>
      </p:sp>
    </p:spTree>
    <p:extLst>
      <p:ext uri="{BB962C8B-B14F-4D97-AF65-F5344CB8AC3E}">
        <p14:creationId xmlns:p14="http://schemas.microsoft.com/office/powerpoint/2010/main" val="3084230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84525" y="501650"/>
            <a:ext cx="3343275" cy="250825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8091" y="3085765"/>
            <a:ext cx="8240108"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2" y="990600"/>
            <a:ext cx="7989752" cy="1504844"/>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2" y="2495444"/>
            <a:ext cx="7989752"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pPr>
              <a:defRPr/>
            </a:pPr>
            <a:fld id="{B01F1085-C9B5-42B6-AF47-AD481D80A199}" type="datetimeFigureOut">
              <a:rPr lang="en-GB" smtClean="0"/>
              <a:pPr>
                <a:defRPr/>
              </a:pPr>
              <a:t>15/01/2025</a:t>
            </a:fld>
            <a:endParaRPr lang="en-GB"/>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pPr>
              <a:defRPr/>
            </a:pPr>
            <a:fld id="{32CD0F58-7007-40F4-B8B8-16B77282C075}" type="slidenum">
              <a:rPr lang="en-GB" smtClean="0"/>
              <a:pPr>
                <a:defRPr/>
              </a:pPr>
              <a:t>‹#›</a:t>
            </a:fld>
            <a:endParaRPr lang="en-GB"/>
          </a:p>
        </p:txBody>
      </p:sp>
    </p:spTree>
    <p:extLst>
      <p:ext uri="{BB962C8B-B14F-4D97-AF65-F5344CB8AC3E}">
        <p14:creationId xmlns:p14="http://schemas.microsoft.com/office/powerpoint/2010/main" val="1715043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581192" y="2228003"/>
            <a:ext cx="7989752" cy="36307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C0287B81-5242-4D57-931A-EB2E0B39A799}" type="datetimeFigureOut">
              <a:rPr lang="en-GB" smtClean="0"/>
              <a:pPr>
                <a:defRPr/>
              </a:pPr>
              <a:t>15/01/2025</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440FF6C-810C-48B4-8CA9-EE4C797CF7C7}" type="slidenum">
              <a:rPr lang="en-GB" smtClean="0"/>
              <a:pPr>
                <a:defRPr/>
              </a:pPr>
              <a:t>‹#›</a:t>
            </a:fld>
            <a:endParaRPr lang="en-GB"/>
          </a:p>
        </p:txBody>
      </p:sp>
    </p:spTree>
    <p:extLst>
      <p:ext uri="{BB962C8B-B14F-4D97-AF65-F5344CB8AC3E}">
        <p14:creationId xmlns:p14="http://schemas.microsoft.com/office/powerpoint/2010/main" val="1859878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52646" y="5141973"/>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36573"/>
            <a:ext cx="7989751" cy="1504844"/>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3" y="4541417"/>
            <a:ext cx="7989751"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pPr>
              <a:defRPr/>
            </a:pPr>
            <a:fld id="{41FFEF54-92D9-46EC-9337-9EFD7AC1E270}" type="datetimeFigureOut">
              <a:rPr lang="en-GB" smtClean="0"/>
              <a:pPr>
                <a:defRPr/>
              </a:pPr>
              <a:t>15/01/2025</a:t>
            </a:fld>
            <a:endParaRPr lang="en-GB"/>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pPr>
              <a:defRPr/>
            </a:pPr>
            <a:fld id="{8EA23DCA-634F-4D1C-83E8-AD86DDCBCFC7}" type="slidenum">
              <a:rPr lang="en-GB" smtClean="0"/>
              <a:pPr>
                <a:defRPr/>
              </a:pPr>
              <a:t>‹#›</a:t>
            </a:fld>
            <a:endParaRPr lang="en-GB"/>
          </a:p>
        </p:txBody>
      </p:sp>
    </p:spTree>
    <p:extLst>
      <p:ext uri="{BB962C8B-B14F-4D97-AF65-F5344CB8AC3E}">
        <p14:creationId xmlns:p14="http://schemas.microsoft.com/office/powerpoint/2010/main" val="1554694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81192" y="2228002"/>
            <a:ext cx="3899527"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282" y="2228003"/>
            <a:ext cx="3907662"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2A885132-DEBB-4C9F-9E78-C07D896098F6}" type="datetimeFigureOut">
              <a:rPr lang="en-GB" smtClean="0"/>
              <a:pPr>
                <a:defRPr/>
              </a:pPr>
              <a:t>15/01/2025</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390480C4-E7AE-49EA-A4B3-FF63F874E0F4}" type="slidenum">
              <a:rPr lang="en-GB" smtClean="0"/>
              <a:pPr>
                <a:defRPr/>
              </a:pPr>
              <a:t>‹#›</a:t>
            </a:fld>
            <a:endParaRPr lang="en-GB"/>
          </a:p>
        </p:txBody>
      </p:sp>
    </p:spTree>
    <p:extLst>
      <p:ext uri="{BB962C8B-B14F-4D97-AF65-F5344CB8AC3E}">
        <p14:creationId xmlns:p14="http://schemas.microsoft.com/office/powerpoint/2010/main" val="111117428"/>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87219" y="2228003"/>
            <a:ext cx="3593500"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2" y="2926051"/>
            <a:ext cx="3899527"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69308" y="2228003"/>
            <a:ext cx="3601635"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3282" y="2926051"/>
            <a:ext cx="3907662"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176DF46B-D63C-4233-AE1C-3DF19576077E}" type="datetimeFigureOut">
              <a:rPr lang="en-GB" smtClean="0"/>
              <a:pPr>
                <a:defRPr/>
              </a:pPr>
              <a:t>15/01/2025</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7A779C6C-92B2-47D2-B551-B66D141C0D55}" type="slidenum">
              <a:rPr lang="en-GB" smtClean="0"/>
              <a:pPr>
                <a:defRPr/>
              </a:pPr>
              <a:t>‹#›</a:t>
            </a:fld>
            <a:endParaRPr lang="en-GB"/>
          </a:p>
        </p:txBody>
      </p:sp>
    </p:spTree>
    <p:extLst>
      <p:ext uri="{BB962C8B-B14F-4D97-AF65-F5344CB8AC3E}">
        <p14:creationId xmlns:p14="http://schemas.microsoft.com/office/powerpoint/2010/main" val="566760810"/>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2C6C9558-285E-4999-BD1B-8F6DC477AA7A}" type="datetimeFigureOut">
              <a:rPr lang="en-GB" smtClean="0"/>
              <a:pPr>
                <a:defRPr/>
              </a:pPr>
              <a:t>15/01/2025</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45D41084-381A-4C7E-80CD-7B5C820662C1}" type="slidenum">
              <a:rPr lang="en-GB" smtClean="0"/>
              <a:pPr>
                <a:defRPr/>
              </a:pPr>
              <a:t>‹#›</a:t>
            </a:fld>
            <a:endParaRPr lang="en-GB"/>
          </a:p>
        </p:txBody>
      </p:sp>
    </p:spTree>
    <p:extLst>
      <p:ext uri="{BB962C8B-B14F-4D97-AF65-F5344CB8AC3E}">
        <p14:creationId xmlns:p14="http://schemas.microsoft.com/office/powerpoint/2010/main" val="2093645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BD7690EA-7472-429F-A4D8-174FB0B41B00}" type="datetimeFigureOut">
              <a:rPr lang="en-GB" smtClean="0"/>
              <a:pPr>
                <a:defRPr/>
              </a:pPr>
              <a:t>15/01/2025</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4FF9F138-22DA-4458-816C-CF78D416A659}" type="slidenum">
              <a:rPr lang="en-GB" smtClean="0"/>
              <a:pPr>
                <a:defRPr/>
              </a:pPr>
              <a:t>‹#›</a:t>
            </a:fld>
            <a:endParaRPr lang="en-GB"/>
          </a:p>
        </p:txBody>
      </p:sp>
    </p:spTree>
    <p:extLst>
      <p:ext uri="{BB962C8B-B14F-4D97-AF65-F5344CB8AC3E}">
        <p14:creationId xmlns:p14="http://schemas.microsoft.com/office/powerpoint/2010/main" val="872302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52646" y="5141973"/>
            <a:ext cx="8238707"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352" y="5262296"/>
            <a:ext cx="353662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6399" y="601200"/>
            <a:ext cx="824040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305617" y="5262295"/>
            <a:ext cx="426532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pPr>
              <a:defRPr/>
            </a:pPr>
            <a:fld id="{B2005477-F4B1-4749-AF66-243469BE5220}" type="datetimeFigureOut">
              <a:rPr lang="en-GB" smtClean="0"/>
              <a:pPr>
                <a:defRPr/>
              </a:pPr>
              <a:t>15/01/2025</a:t>
            </a:fld>
            <a:endParaRPr lang="en-GB"/>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GB"/>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pPr>
              <a:defRPr/>
            </a:pPr>
            <a:fld id="{1683D049-91E4-4CC5-9848-C9FCB1406A5E}" type="slidenum">
              <a:rPr lang="en-GB" smtClean="0"/>
              <a:pPr>
                <a:defRPr/>
              </a:pPr>
              <a:t>‹#›</a:t>
            </a:fld>
            <a:endParaRPr lang="en-GB"/>
          </a:p>
        </p:txBody>
      </p:sp>
    </p:spTree>
    <p:extLst>
      <p:ext uri="{BB962C8B-B14F-4D97-AF65-F5344CB8AC3E}">
        <p14:creationId xmlns:p14="http://schemas.microsoft.com/office/powerpoint/2010/main" val="2644598250"/>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2" y="4693389"/>
            <a:ext cx="7989752"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8093" y="599725"/>
            <a:ext cx="8238706"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6"/>
            <a:ext cx="7989752"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3769D181-3CD7-4C7C-8FC5-B5C509FA311C}" type="datetimeFigureOut">
              <a:rPr lang="en-GB" smtClean="0"/>
              <a:pPr>
                <a:defRPr/>
              </a:pPr>
              <a:t>15/01/2025</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F97F028-086F-47DA-9BA9-4DFAFB4E7570}" type="slidenum">
              <a:rPr lang="en-GB" smtClean="0"/>
              <a:pPr>
                <a:defRPr/>
              </a:pPr>
              <a:t>‹#›</a:t>
            </a:fld>
            <a:endParaRPr lang="en-GB"/>
          </a:p>
        </p:txBody>
      </p:sp>
    </p:spTree>
    <p:extLst>
      <p:ext uri="{BB962C8B-B14F-4D97-AF65-F5344CB8AC3E}">
        <p14:creationId xmlns:p14="http://schemas.microsoft.com/office/powerpoint/2010/main" val="3959481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5C70E87D-D669-47BD-9BFA-4C41975C334A}" type="datetimeFigureOut">
              <a:rPr lang="en-GB" smtClean="0"/>
              <a:pPr>
                <a:defRPr/>
              </a:pPr>
              <a:t>15/01/2025</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FD173876-9DEF-4023-8FF5-04A1E71A6A2B}" type="slidenum">
              <a:rPr lang="en-GB" smtClean="0"/>
              <a:pPr>
                <a:defRPr/>
              </a:pPr>
              <a:t>‹#›</a:t>
            </a:fld>
            <a:endParaRPr lang="en-GB"/>
          </a:p>
        </p:txBody>
      </p:sp>
    </p:spTree>
    <p:extLst>
      <p:ext uri="{BB962C8B-B14F-4D97-AF65-F5344CB8AC3E}">
        <p14:creationId xmlns:p14="http://schemas.microsoft.com/office/powerpoint/2010/main" val="927712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6629400" y="599725"/>
            <a:ext cx="2057399"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6629400" y="675725"/>
            <a:ext cx="1503123"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81192" y="675725"/>
            <a:ext cx="5922209"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745255" y="5956136"/>
            <a:ext cx="947672" cy="365125"/>
          </a:xfrm>
        </p:spPr>
        <p:txBody>
          <a:bodyPr/>
          <a:lstStyle>
            <a:lvl1pPr>
              <a:defRPr>
                <a:solidFill>
                  <a:schemeClr val="accent1">
                    <a:lumMod val="75000"/>
                    <a:lumOff val="25000"/>
                  </a:schemeClr>
                </a:solidFill>
              </a:defRPr>
            </a:lvl1pPr>
          </a:lstStyle>
          <a:p>
            <a:pPr>
              <a:defRPr/>
            </a:pPr>
            <a:fld id="{4E3B0A63-6C86-45B1-A23B-FBAF20D7DE10}" type="datetimeFigureOut">
              <a:rPr lang="en-GB" smtClean="0"/>
              <a:pPr>
                <a:defRPr/>
              </a:pPr>
              <a:t>15/01/2025</a:t>
            </a:fld>
            <a:endParaRPr lang="en-GB"/>
          </a:p>
        </p:txBody>
      </p:sp>
      <p:sp>
        <p:nvSpPr>
          <p:cNvPr id="5" name="Footer Placeholder 4"/>
          <p:cNvSpPr>
            <a:spLocks noGrp="1"/>
          </p:cNvSpPr>
          <p:nvPr>
            <p:ph type="ftr" sz="quarter" idx="11"/>
          </p:nvPr>
        </p:nvSpPr>
        <p:spPr>
          <a:xfrm>
            <a:off x="581192" y="5951810"/>
            <a:ext cx="5922209" cy="365125"/>
          </a:xfrm>
        </p:spPr>
        <p:txBody>
          <a:bodyPr/>
          <a:lstStyle/>
          <a:p>
            <a:pPr>
              <a:defRPr/>
            </a:pPr>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pPr>
              <a:defRPr/>
            </a:pPr>
            <a:fld id="{C89E0073-5372-4BFC-A5E0-A9A215DD040F}" type="slidenum">
              <a:rPr lang="en-GB" smtClean="0"/>
              <a:pPr>
                <a:defRPr/>
              </a:pPr>
              <a:t>‹#›</a:t>
            </a:fld>
            <a:endParaRPr lang="en-GB"/>
          </a:p>
        </p:txBody>
      </p:sp>
    </p:spTree>
    <p:extLst>
      <p:ext uri="{BB962C8B-B14F-4D97-AF65-F5344CB8AC3E}">
        <p14:creationId xmlns:p14="http://schemas.microsoft.com/office/powerpoint/2010/main" val="30889363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76334"/>
            <a:ext cx="8520600" cy="579701"/>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r>
              <a:rPr lang="en-US"/>
              <a:t>Click to edit Master title style</a:t>
            </a:r>
            <a:endParaRPr dirty="0"/>
          </a:p>
        </p:txBody>
      </p:sp>
      <p:sp>
        <p:nvSpPr>
          <p:cNvPr id="31" name="Google Shape;31;p6"/>
          <p:cNvSpPr txBox="1">
            <a:spLocks noGrp="1"/>
          </p:cNvSpPr>
          <p:nvPr>
            <p:ph type="body" idx="1"/>
          </p:nvPr>
        </p:nvSpPr>
        <p:spPr>
          <a:xfrm>
            <a:off x="311700" y="985737"/>
            <a:ext cx="8520600" cy="5106097"/>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pPr lvl="0"/>
            <a:r>
              <a:rPr lang="en-US"/>
              <a:t>Edit Master text styles</a:t>
            </a:r>
          </a:p>
        </p:txBody>
      </p:sp>
      <p:sp>
        <p:nvSpPr>
          <p:cNvPr id="32" name="Google Shape;32;p6"/>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15738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687474"/>
            <a:ext cx="7989752" cy="108332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228003"/>
            <a:ext cx="7989752" cy="3630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559327" y="5956136"/>
            <a:ext cx="2133600" cy="365125"/>
          </a:xfrm>
          <a:prstGeom prst="rect">
            <a:avLst/>
          </a:prstGeom>
        </p:spPr>
        <p:txBody>
          <a:bodyPr vert="horz" lIns="91440" tIns="45720" rIns="91440" bIns="45720" rtlCol="0" anchor="ctr"/>
          <a:lstStyle>
            <a:lvl1pPr algn="r">
              <a:defRPr sz="900">
                <a:solidFill>
                  <a:schemeClr val="accent2"/>
                </a:solidFill>
              </a:defRPr>
            </a:lvl1pPr>
          </a:lstStyle>
          <a:p>
            <a:pPr>
              <a:defRPr/>
            </a:pPr>
            <a:fld id="{2A885132-DEBB-4C9F-9E78-C07D896098F6}" type="datetimeFigureOut">
              <a:rPr lang="en-GB" smtClean="0"/>
              <a:pPr>
                <a:defRPr/>
              </a:pPr>
              <a:t>15/01/2025</a:t>
            </a:fld>
            <a:endParaRPr lang="en-GB"/>
          </a:p>
        </p:txBody>
      </p:sp>
      <p:sp>
        <p:nvSpPr>
          <p:cNvPr id="5" name="Footer Placeholder 4"/>
          <p:cNvSpPr>
            <a:spLocks noGrp="1"/>
          </p:cNvSpPr>
          <p:nvPr>
            <p:ph type="ftr" sz="quarter" idx="3"/>
          </p:nvPr>
        </p:nvSpPr>
        <p:spPr>
          <a:xfrm>
            <a:off x="581192" y="5951810"/>
            <a:ext cx="4870585" cy="365125"/>
          </a:xfrm>
          <a:prstGeom prst="rect">
            <a:avLst/>
          </a:prstGeom>
        </p:spPr>
        <p:txBody>
          <a:bodyPr vert="horz" lIns="91440" tIns="45720" rIns="91440" bIns="45720" rtlCol="0" anchor="ctr"/>
          <a:lstStyle>
            <a:lvl1pPr algn="l">
              <a:defRPr sz="900" cap="all">
                <a:solidFill>
                  <a:schemeClr val="accent2"/>
                </a:solidFill>
              </a:defRPr>
            </a:lvl1pPr>
          </a:lstStyle>
          <a:p>
            <a:pPr>
              <a:defRPr/>
            </a:pPr>
            <a:endParaRPr lang="en-GB"/>
          </a:p>
        </p:txBody>
      </p:sp>
      <p:sp>
        <p:nvSpPr>
          <p:cNvPr id="6" name="Slide Number Placeholder 5"/>
          <p:cNvSpPr>
            <a:spLocks noGrp="1"/>
          </p:cNvSpPr>
          <p:nvPr>
            <p:ph type="sldNum" sz="quarter" idx="4"/>
          </p:nvPr>
        </p:nvSpPr>
        <p:spPr>
          <a:xfrm>
            <a:off x="7800476" y="5956136"/>
            <a:ext cx="770468" cy="365125"/>
          </a:xfrm>
          <a:prstGeom prst="rect">
            <a:avLst/>
          </a:prstGeom>
        </p:spPr>
        <p:txBody>
          <a:bodyPr vert="horz" lIns="91440" tIns="45720" rIns="91440" bIns="45720" rtlCol="0" anchor="ctr"/>
          <a:lstStyle>
            <a:lvl1pPr algn="r">
              <a:defRPr sz="900">
                <a:solidFill>
                  <a:schemeClr val="accent2"/>
                </a:solidFill>
              </a:defRPr>
            </a:lvl1pPr>
          </a:lstStyle>
          <a:p>
            <a:pPr>
              <a:defRPr/>
            </a:pPr>
            <a:fld id="{390480C4-E7AE-49EA-A4B3-FF63F874E0F4}" type="slidenum">
              <a:rPr lang="en-GB" smtClean="0"/>
              <a:pPr>
                <a:defRPr/>
              </a:pPr>
              <a:t>‹#›</a:t>
            </a:fld>
            <a:endParaRPr lang="en-GB"/>
          </a:p>
        </p:txBody>
      </p:sp>
      <p:sp>
        <p:nvSpPr>
          <p:cNvPr id="9" name="Rectangle 8"/>
          <p:cNvSpPr/>
          <p:nvPr/>
        </p:nvSpPr>
        <p:spPr>
          <a:xfrm>
            <a:off x="448091" y="441325"/>
            <a:ext cx="2719909" cy="10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976001" y="441325"/>
            <a:ext cx="2710800" cy="108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3216601" y="441325"/>
            <a:ext cx="2710800" cy="108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789002529"/>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21.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30.png"/><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9D266D-4C54-9B41-A61D-43265E401A11}"/>
              </a:ext>
            </a:extLst>
          </p:cNvPr>
          <p:cNvSpPr txBox="1"/>
          <p:nvPr/>
        </p:nvSpPr>
        <p:spPr>
          <a:xfrm>
            <a:off x="435893" y="4610099"/>
            <a:ext cx="8245162" cy="106680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300" cap="all" dirty="0">
                <a:solidFill>
                  <a:schemeClr val="bg1"/>
                </a:solidFill>
                <a:latin typeface="+mj-lt"/>
                <a:ea typeface="+mj-ea"/>
                <a:cs typeface="+mj-cs"/>
                <a:sym typeface="Arial"/>
              </a:rPr>
              <a:t>Year 6 SATs 2025 Presentation for Parents, </a:t>
            </a:r>
            <a:r>
              <a:rPr lang="en-US" sz="3300" cap="all" dirty="0" err="1">
                <a:solidFill>
                  <a:schemeClr val="bg1"/>
                </a:solidFill>
                <a:latin typeface="+mj-lt"/>
                <a:ea typeface="+mj-ea"/>
                <a:cs typeface="+mj-cs"/>
                <a:sym typeface="Arial"/>
              </a:rPr>
              <a:t>Carers</a:t>
            </a:r>
            <a:r>
              <a:rPr lang="en-US" sz="3300" cap="all" dirty="0">
                <a:solidFill>
                  <a:schemeClr val="bg1"/>
                </a:solidFill>
                <a:latin typeface="+mj-lt"/>
                <a:ea typeface="+mj-ea"/>
                <a:cs typeface="+mj-cs"/>
                <a:sym typeface="Arial"/>
              </a:rPr>
              <a:t> &amp; Guardians</a:t>
            </a:r>
            <a:endParaRPr lang="en-US" sz="3300" cap="all" dirty="0">
              <a:solidFill>
                <a:schemeClr val="bg1"/>
              </a:solidFill>
              <a:latin typeface="+mj-lt"/>
              <a:ea typeface="+mj-ea"/>
              <a:cs typeface="+mj-cs"/>
            </a:endParaRPr>
          </a:p>
        </p:txBody>
      </p:sp>
      <p:sp useBgFill="1">
        <p:nvSpPr>
          <p:cNvPr id="9230" name="Rectangle 9229">
            <a:extLst>
              <a:ext uri="{FF2B5EF4-FFF2-40B4-BE49-F238E27FC236}">
                <a16:creationId xmlns:a16="http://schemas.microsoft.com/office/drawing/2014/main" id="{066AE2FE-036E-44DB-8A9A-8E3261C9F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23900"/>
            <a:ext cx="9144000" cy="370817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a:extLst>
              <a:ext uri="{FF2B5EF4-FFF2-40B4-BE49-F238E27FC236}">
                <a16:creationId xmlns:a16="http://schemas.microsoft.com/office/drawing/2014/main" id="{04BE9F2D-B3F0-56DE-90C9-2911636A16D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1390" b="47653"/>
          <a:stretch/>
        </p:blipFill>
        <p:spPr bwMode="auto">
          <a:xfrm>
            <a:off x="332912" y="1070899"/>
            <a:ext cx="8462639" cy="2872161"/>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a:xfrm>
            <a:off x="3360964" y="764704"/>
            <a:ext cx="5368399" cy="519204"/>
          </a:xfrm>
        </p:spPr>
        <p:txBody>
          <a:bodyPr vert="horz" lIns="91440" tIns="45720" rIns="91440" bIns="45720" rtlCol="0" anchor="b">
            <a:normAutofit/>
          </a:bodyPr>
          <a:lstStyle/>
          <a:p>
            <a:pPr>
              <a:spcBef>
                <a:spcPct val="0"/>
              </a:spcBef>
            </a:pPr>
            <a:r>
              <a:rPr lang="en-US" sz="2800" dirty="0">
                <a:solidFill>
                  <a:schemeClr val="accent1"/>
                </a:solidFill>
                <a:latin typeface="+mj-lt"/>
              </a:rPr>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2411760" y="2007313"/>
            <a:ext cx="6635150" cy="4085983"/>
          </a:xfrm>
        </p:spPr>
        <p:txBody>
          <a:bodyPr vert="horz" lIns="91440" tIns="45720" rIns="91440" bIns="45720" rtlCol="0" anchor="ctr">
            <a:noAutofit/>
          </a:bodyPr>
          <a:lstStyle/>
          <a:p>
            <a:pPr>
              <a:lnSpc>
                <a:spcPct val="90000"/>
              </a:lnSpc>
              <a:spcBef>
                <a:spcPct val="20000"/>
              </a:spcBef>
              <a:spcAft>
                <a:spcPts val="600"/>
              </a:spcAft>
              <a:buClr>
                <a:srgbClr val="D3E24F"/>
              </a:buClr>
              <a:buSzPct val="92000"/>
              <a:buFont typeface="Wingdings 2" panose="05020102010507070707" pitchFamily="18" charset="2"/>
              <a:buChar char=""/>
            </a:pPr>
            <a:r>
              <a:rPr lang="en-US" dirty="0">
                <a:solidFill>
                  <a:schemeClr val="tx2"/>
                </a:solidFill>
                <a:ea typeface="+mn-ea"/>
                <a:cs typeface="+mn-cs"/>
              </a:rPr>
              <a:t>SATs are the </a:t>
            </a:r>
            <a:r>
              <a:rPr lang="en-US" dirty="0" err="1">
                <a:solidFill>
                  <a:schemeClr val="tx2"/>
                </a:solidFill>
                <a:ea typeface="+mn-ea"/>
                <a:cs typeface="+mn-cs"/>
              </a:rPr>
              <a:t>Standardised</a:t>
            </a:r>
            <a:r>
              <a:rPr lang="en-US" dirty="0">
                <a:solidFill>
                  <a:schemeClr val="tx2"/>
                </a:solidFill>
                <a:ea typeface="+mn-ea"/>
                <a:cs typeface="+mn-cs"/>
              </a:rPr>
              <a:t> Assessment Tests that are given to children at the end of Key Stage 2. </a:t>
            </a:r>
          </a:p>
          <a:p>
            <a:pPr>
              <a:lnSpc>
                <a:spcPct val="90000"/>
              </a:lnSpc>
              <a:spcBef>
                <a:spcPct val="20000"/>
              </a:spcBef>
              <a:spcAft>
                <a:spcPts val="600"/>
              </a:spcAft>
              <a:buClr>
                <a:srgbClr val="D3E24F"/>
              </a:buClr>
              <a:buSzPct val="92000"/>
              <a:buFont typeface="Wingdings 2" panose="05020102010507070707" pitchFamily="18" charset="2"/>
              <a:buChar char=""/>
            </a:pPr>
            <a:r>
              <a:rPr lang="en-US" dirty="0">
                <a:solidFill>
                  <a:schemeClr val="tx2"/>
                </a:solidFill>
                <a:ea typeface="+mn-ea"/>
                <a:cs typeface="+mn-cs"/>
              </a:rPr>
              <a:t>The SATs take place over four days, starting </a:t>
            </a:r>
            <a:r>
              <a:rPr lang="en-US" b="1" dirty="0">
                <a:solidFill>
                  <a:schemeClr val="tx2"/>
                </a:solidFill>
                <a:ea typeface="+mn-ea"/>
                <a:cs typeface="+mn-cs"/>
              </a:rPr>
              <a:t>on Monday 12</a:t>
            </a:r>
            <a:r>
              <a:rPr lang="en-US" b="1" baseline="30000" dirty="0">
                <a:solidFill>
                  <a:schemeClr val="tx2"/>
                </a:solidFill>
                <a:ea typeface="+mn-ea"/>
                <a:cs typeface="+mn-cs"/>
              </a:rPr>
              <a:t>th</a:t>
            </a:r>
            <a:r>
              <a:rPr lang="en-US" b="1" dirty="0">
                <a:solidFill>
                  <a:schemeClr val="tx2"/>
                </a:solidFill>
                <a:ea typeface="+mn-ea"/>
                <a:cs typeface="+mn-cs"/>
              </a:rPr>
              <a:t> May ending on Thursday 15th May.</a:t>
            </a:r>
            <a:r>
              <a:rPr lang="en-US" dirty="0">
                <a:solidFill>
                  <a:schemeClr val="tx2"/>
                </a:solidFill>
                <a:ea typeface="+mn-ea"/>
                <a:cs typeface="+mn-cs"/>
              </a:rPr>
              <a:t> </a:t>
            </a:r>
          </a:p>
          <a:p>
            <a:pPr>
              <a:lnSpc>
                <a:spcPct val="90000"/>
              </a:lnSpc>
              <a:spcBef>
                <a:spcPct val="20000"/>
              </a:spcBef>
              <a:spcAft>
                <a:spcPts val="600"/>
              </a:spcAft>
              <a:buClr>
                <a:srgbClr val="D3E24F"/>
              </a:buClr>
              <a:buSzPct val="92000"/>
              <a:buFont typeface="Wingdings 2" panose="05020102010507070707" pitchFamily="18" charset="2"/>
              <a:buChar char=""/>
            </a:pPr>
            <a:r>
              <a:rPr lang="en-US" dirty="0">
                <a:solidFill>
                  <a:schemeClr val="tx2"/>
                </a:solidFill>
                <a:ea typeface="+mn-ea"/>
                <a:cs typeface="+mn-cs"/>
              </a:rPr>
              <a:t>The SATs papers consist of:</a:t>
            </a:r>
          </a:p>
          <a:p>
            <a:pPr lvl="1">
              <a:lnSpc>
                <a:spcPct val="90000"/>
              </a:lnSpc>
              <a:spcBef>
                <a:spcPct val="20000"/>
              </a:spcBef>
              <a:spcAft>
                <a:spcPts val="600"/>
              </a:spcAft>
              <a:buClr>
                <a:srgbClr val="D3E24F"/>
              </a:buClr>
              <a:buSzPct val="92000"/>
              <a:buFont typeface="Wingdings 2" panose="05020102010507070707" pitchFamily="18" charset="2"/>
              <a:buChar char=""/>
            </a:pPr>
            <a:r>
              <a:rPr lang="en-US" b="1" dirty="0">
                <a:latin typeface="+mn-lt"/>
                <a:ea typeface="+mn-ea"/>
                <a:cs typeface="+mn-cs"/>
              </a:rPr>
              <a:t>Grammar, punctuation and spelling </a:t>
            </a:r>
            <a:r>
              <a:rPr lang="en-US" dirty="0">
                <a:latin typeface="+mn-lt"/>
                <a:ea typeface="+mn-ea"/>
                <a:cs typeface="+mn-cs"/>
              </a:rPr>
              <a:t>(paper 1: GPS) – Monday 12</a:t>
            </a:r>
            <a:r>
              <a:rPr lang="en-US" baseline="30000" dirty="0">
                <a:latin typeface="+mn-lt"/>
                <a:ea typeface="+mn-ea"/>
                <a:cs typeface="+mn-cs"/>
              </a:rPr>
              <a:t>th</a:t>
            </a:r>
            <a:r>
              <a:rPr lang="en-US" dirty="0">
                <a:latin typeface="+mn-lt"/>
                <a:ea typeface="+mn-ea"/>
                <a:cs typeface="+mn-cs"/>
              </a:rPr>
              <a:t> May</a:t>
            </a:r>
          </a:p>
          <a:p>
            <a:pPr lvl="1">
              <a:lnSpc>
                <a:spcPct val="90000"/>
              </a:lnSpc>
              <a:spcBef>
                <a:spcPct val="20000"/>
              </a:spcBef>
              <a:spcAft>
                <a:spcPts val="600"/>
              </a:spcAft>
              <a:buClr>
                <a:srgbClr val="D3E24F"/>
              </a:buClr>
              <a:buSzPct val="92000"/>
              <a:buFont typeface="Wingdings 2" panose="05020102010507070707" pitchFamily="18" charset="2"/>
              <a:buChar char=""/>
            </a:pPr>
            <a:r>
              <a:rPr lang="en-US" b="1" dirty="0">
                <a:latin typeface="+mn-lt"/>
                <a:ea typeface="+mn-ea"/>
                <a:cs typeface="+mn-cs"/>
              </a:rPr>
              <a:t>Grammar, punctuation and spelling </a:t>
            </a:r>
            <a:r>
              <a:rPr lang="en-US" dirty="0">
                <a:latin typeface="+mn-lt"/>
                <a:ea typeface="+mn-ea"/>
                <a:cs typeface="+mn-cs"/>
              </a:rPr>
              <a:t>(paper 2: Spelling) – Monday 12</a:t>
            </a:r>
            <a:r>
              <a:rPr lang="en-US" baseline="30000" dirty="0">
                <a:latin typeface="+mn-lt"/>
                <a:ea typeface="+mn-ea"/>
                <a:cs typeface="+mn-cs"/>
              </a:rPr>
              <a:t>th</a:t>
            </a:r>
            <a:r>
              <a:rPr lang="en-US" dirty="0">
                <a:latin typeface="+mn-lt"/>
                <a:ea typeface="+mn-ea"/>
                <a:cs typeface="+mn-cs"/>
              </a:rPr>
              <a:t> May</a:t>
            </a:r>
          </a:p>
          <a:p>
            <a:pPr lvl="1">
              <a:lnSpc>
                <a:spcPct val="90000"/>
              </a:lnSpc>
              <a:spcBef>
                <a:spcPct val="20000"/>
              </a:spcBef>
              <a:spcAft>
                <a:spcPts val="600"/>
              </a:spcAft>
              <a:buClr>
                <a:srgbClr val="D3E24F"/>
              </a:buClr>
              <a:buSzPct val="92000"/>
              <a:buFont typeface="Wingdings 2" panose="05020102010507070707" pitchFamily="18" charset="2"/>
              <a:buChar char=""/>
            </a:pPr>
            <a:r>
              <a:rPr lang="en-US" b="1" dirty="0">
                <a:latin typeface="+mn-lt"/>
                <a:ea typeface="+mn-ea"/>
                <a:cs typeface="+mn-cs"/>
              </a:rPr>
              <a:t>Reading</a:t>
            </a:r>
            <a:r>
              <a:rPr lang="en-US" dirty="0">
                <a:latin typeface="+mn-lt"/>
                <a:ea typeface="+mn-ea"/>
                <a:cs typeface="+mn-cs"/>
              </a:rPr>
              <a:t> – Tuesday 13</a:t>
            </a:r>
            <a:r>
              <a:rPr lang="en-US" baseline="30000" dirty="0">
                <a:latin typeface="+mn-lt"/>
                <a:ea typeface="+mn-ea"/>
                <a:cs typeface="+mn-cs"/>
              </a:rPr>
              <a:t>th</a:t>
            </a:r>
            <a:r>
              <a:rPr lang="en-US" dirty="0">
                <a:latin typeface="+mn-lt"/>
                <a:ea typeface="+mn-ea"/>
                <a:cs typeface="+mn-cs"/>
              </a:rPr>
              <a:t> May</a:t>
            </a:r>
          </a:p>
          <a:p>
            <a:pPr lvl="1">
              <a:lnSpc>
                <a:spcPct val="90000"/>
              </a:lnSpc>
              <a:spcBef>
                <a:spcPct val="20000"/>
              </a:spcBef>
              <a:spcAft>
                <a:spcPts val="600"/>
              </a:spcAft>
              <a:buClr>
                <a:srgbClr val="D3E24F"/>
              </a:buClr>
              <a:buSzPct val="92000"/>
              <a:buFont typeface="Wingdings 2" panose="05020102010507070707" pitchFamily="18" charset="2"/>
              <a:buChar char=""/>
            </a:pPr>
            <a:r>
              <a:rPr lang="en-US" b="1" dirty="0" err="1">
                <a:latin typeface="+mn-lt"/>
                <a:ea typeface="+mn-ea"/>
                <a:cs typeface="+mn-cs"/>
              </a:rPr>
              <a:t>Maths</a:t>
            </a:r>
            <a:r>
              <a:rPr lang="en-US" b="1" dirty="0">
                <a:latin typeface="+mn-lt"/>
                <a:ea typeface="+mn-ea"/>
                <a:cs typeface="+mn-cs"/>
              </a:rPr>
              <a:t> </a:t>
            </a:r>
            <a:r>
              <a:rPr lang="en-US" dirty="0">
                <a:latin typeface="+mn-lt"/>
                <a:ea typeface="+mn-ea"/>
                <a:cs typeface="+mn-cs"/>
              </a:rPr>
              <a:t>(paper 1: Arithmetic) –</a:t>
            </a:r>
            <a:r>
              <a:rPr lang="en-US" b="1" dirty="0" err="1">
                <a:latin typeface="+mn-lt"/>
                <a:ea typeface="+mn-ea"/>
                <a:cs typeface="+mn-cs"/>
              </a:rPr>
              <a:t>Maths</a:t>
            </a:r>
            <a:r>
              <a:rPr lang="en-US" dirty="0">
                <a:latin typeface="+mn-lt"/>
                <a:ea typeface="+mn-ea"/>
                <a:cs typeface="+mn-cs"/>
              </a:rPr>
              <a:t> (paper 2: Reasoning) – Wednesday 14</a:t>
            </a:r>
            <a:r>
              <a:rPr lang="en-US" baseline="30000" dirty="0">
                <a:latin typeface="+mn-lt"/>
                <a:ea typeface="+mn-ea"/>
                <a:cs typeface="+mn-cs"/>
              </a:rPr>
              <a:t>th</a:t>
            </a:r>
            <a:r>
              <a:rPr lang="en-US" dirty="0">
                <a:latin typeface="+mn-lt"/>
                <a:ea typeface="+mn-ea"/>
                <a:cs typeface="+mn-cs"/>
              </a:rPr>
              <a:t> May </a:t>
            </a:r>
          </a:p>
          <a:p>
            <a:pPr lvl="1">
              <a:lnSpc>
                <a:spcPct val="90000"/>
              </a:lnSpc>
              <a:spcBef>
                <a:spcPct val="20000"/>
              </a:spcBef>
              <a:spcAft>
                <a:spcPts val="600"/>
              </a:spcAft>
              <a:buClr>
                <a:srgbClr val="D3E24F"/>
              </a:buClr>
              <a:buSzPct val="92000"/>
              <a:buFont typeface="Wingdings 2" panose="05020102010507070707" pitchFamily="18" charset="2"/>
              <a:buChar char=""/>
            </a:pPr>
            <a:r>
              <a:rPr lang="en-US" b="1" dirty="0" err="1">
                <a:latin typeface="+mn-lt"/>
                <a:ea typeface="+mn-ea"/>
                <a:cs typeface="+mn-cs"/>
              </a:rPr>
              <a:t>Maths</a:t>
            </a:r>
            <a:r>
              <a:rPr lang="en-US" dirty="0">
                <a:latin typeface="+mn-lt"/>
                <a:ea typeface="+mn-ea"/>
                <a:cs typeface="+mn-cs"/>
              </a:rPr>
              <a:t> (paper 3: Reasoning) – Thursday 15</a:t>
            </a:r>
            <a:r>
              <a:rPr lang="en-US" baseline="30000" dirty="0">
                <a:latin typeface="+mn-lt"/>
                <a:ea typeface="+mn-ea"/>
                <a:cs typeface="+mn-cs"/>
              </a:rPr>
              <a:t>th</a:t>
            </a:r>
            <a:r>
              <a:rPr lang="en-US" dirty="0">
                <a:latin typeface="+mn-lt"/>
                <a:ea typeface="+mn-ea"/>
                <a:cs typeface="+mn-cs"/>
              </a:rPr>
              <a:t> May </a:t>
            </a:r>
          </a:p>
          <a:p>
            <a:pPr fontAlgn="auto">
              <a:lnSpc>
                <a:spcPct val="90000"/>
              </a:lnSpc>
              <a:spcBef>
                <a:spcPct val="20000"/>
              </a:spcBef>
              <a:spcAft>
                <a:spcPts val="600"/>
              </a:spcAft>
              <a:buClr>
                <a:srgbClr val="D3E24F"/>
              </a:buClr>
              <a:buSzPct val="92000"/>
              <a:buFont typeface="Wingdings 2" panose="05020102010507070707" pitchFamily="18" charset="2"/>
              <a:buChar char=""/>
              <a:defRPr/>
            </a:pPr>
            <a:r>
              <a:rPr lang="en-US" dirty="0">
                <a:solidFill>
                  <a:schemeClr val="tx2"/>
                </a:solidFill>
                <a:ea typeface="+mn-ea"/>
                <a:cs typeface="+mn-cs"/>
              </a:rPr>
              <a:t>Writing is assessed using evidence collected throughout Year 6. There is no Year 6 SATs writing test. </a:t>
            </a:r>
          </a:p>
          <a:p>
            <a:pPr marL="114300" indent="0" fontAlgn="auto">
              <a:lnSpc>
                <a:spcPct val="90000"/>
              </a:lnSpc>
              <a:spcBef>
                <a:spcPct val="20000"/>
              </a:spcBef>
              <a:spcAft>
                <a:spcPts val="600"/>
              </a:spcAft>
              <a:buClr>
                <a:srgbClr val="D3E24F"/>
              </a:buClr>
              <a:buSzPct val="92000"/>
              <a:buFont typeface="Wingdings 2" panose="05020102010507070707" pitchFamily="18" charset="2"/>
              <a:buChar char=""/>
              <a:defRPr/>
            </a:pPr>
            <a:r>
              <a:rPr lang="en-US" sz="1200" i="1" dirty="0">
                <a:solidFill>
                  <a:schemeClr val="tx2"/>
                </a:solidFill>
                <a:ea typeface="+mn-ea"/>
                <a:cs typeface="+mn-cs"/>
                <a:sym typeface="Arial"/>
              </a:rPr>
              <a:t>The key stage 2 tests will be taken on set dates unless your child is absent, in which case they may be able to take them up to 5 school days afterwards</a:t>
            </a:r>
            <a:r>
              <a:rPr lang="en-US" i="1" dirty="0">
                <a:solidFill>
                  <a:schemeClr val="tx2"/>
                </a:solidFill>
                <a:ea typeface="+mn-ea"/>
                <a:cs typeface="+mn-cs"/>
                <a:sym typeface="Arial"/>
              </a:rPr>
              <a:t>.</a:t>
            </a:r>
            <a:endParaRPr lang="en-US" dirty="0">
              <a:solidFill>
                <a:schemeClr val="tx2"/>
              </a:solidFill>
              <a:ea typeface="+mn-ea"/>
              <a:cs typeface="+mn-cs"/>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a:xfrm>
            <a:off x="8299449" y="5956137"/>
            <a:ext cx="408655" cy="365125"/>
          </a:xfrm>
        </p:spPr>
        <p:txBody>
          <a:bodyPr vert="horz" lIns="91440" tIns="45720" rIns="91440" bIns="45720" rtlCol="0" anchor="ctr">
            <a:normAutofit/>
          </a:bodyPr>
          <a:lstStyle/>
          <a:p>
            <a:pPr>
              <a:spcAft>
                <a:spcPts val="600"/>
              </a:spcAft>
            </a:pPr>
            <a:fld id="{00000000-1234-1234-1234-123412341234}" type="slidenum">
              <a:rPr lang="en-US" smtClean="0">
                <a:solidFill>
                  <a:srgbClr val="D3E24F"/>
                </a:solidFill>
              </a:rPr>
              <a:pPr>
                <a:spcAft>
                  <a:spcPts val="600"/>
                </a:spcAft>
              </a:pPr>
              <a:t>2</a:t>
            </a:fld>
            <a:endParaRPr lang="en-US">
              <a:solidFill>
                <a:srgbClr val="D3E24F"/>
              </a:solidFill>
            </a:endParaRPr>
          </a:p>
        </p:txBody>
      </p:sp>
      <p:pic>
        <p:nvPicPr>
          <p:cNvPr id="6" name="Picture 5" descr="Calendar">
            <a:extLst>
              <a:ext uri="{FF2B5EF4-FFF2-40B4-BE49-F238E27FC236}">
                <a16:creationId xmlns:a16="http://schemas.microsoft.com/office/drawing/2014/main" id="{8D7AD0A7-4E07-D734-51C4-B32B90A4CB87}"/>
              </a:ext>
            </a:extLst>
          </p:cNvPr>
          <p:cNvPicPr>
            <a:picLocks noChangeAspect="1"/>
          </p:cNvPicPr>
          <p:nvPr/>
        </p:nvPicPr>
        <p:blipFill rotWithShape="1">
          <a:blip r:embed="rId3"/>
          <a:srcRect l="36890" r="32949" b="-1"/>
          <a:stretch/>
        </p:blipFill>
        <p:spPr>
          <a:xfrm>
            <a:off x="21" y="10"/>
            <a:ext cx="2555756" cy="6857989"/>
          </a:xfrm>
          <a:prstGeom prst="rect">
            <a:avLst/>
          </a:prstGeom>
        </p:spPr>
      </p:pic>
    </p:spTree>
    <p:extLst>
      <p:ext uri="{BB962C8B-B14F-4D97-AF65-F5344CB8AC3E}">
        <p14:creationId xmlns:p14="http://schemas.microsoft.com/office/powerpoint/2010/main" val="20094068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Rectangle 60">
            <a:extLst>
              <a:ext uri="{FF2B5EF4-FFF2-40B4-BE49-F238E27FC236}">
                <a16:creationId xmlns:a16="http://schemas.microsoft.com/office/drawing/2014/main" id="{A078A52F-85EA-4C0B-962B-D9D9DD4DD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3" name="Rectangle 62">
            <a:extLst>
              <a:ext uri="{FF2B5EF4-FFF2-40B4-BE49-F238E27FC236}">
                <a16:creationId xmlns:a16="http://schemas.microsoft.com/office/drawing/2014/main" id="{919797D5-5700-4683-B30A-5B4D56CB82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5" name="Rectangle 64">
            <a:extLst>
              <a:ext uri="{FF2B5EF4-FFF2-40B4-BE49-F238E27FC236}">
                <a16:creationId xmlns:a16="http://schemas.microsoft.com/office/drawing/2014/main" id="{4856A7B9-9801-42EC-A4C9-7E22A56EF5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7" name="Rectangle 66">
            <a:extLst>
              <a:ext uri="{FF2B5EF4-FFF2-40B4-BE49-F238E27FC236}">
                <a16:creationId xmlns:a16="http://schemas.microsoft.com/office/drawing/2014/main" id="{A8D10092-A860-4EFB-963F-A14DA3648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69" name="Rectangle 68">
            <a:extLst>
              <a:ext uri="{FF2B5EF4-FFF2-40B4-BE49-F238E27FC236}">
                <a16:creationId xmlns:a16="http://schemas.microsoft.com/office/drawing/2014/main" id="{D6042057-146D-4C5C-9E66-9CD6D8A401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hand holding a pen and shading circles on a sheet">
            <a:extLst>
              <a:ext uri="{FF2B5EF4-FFF2-40B4-BE49-F238E27FC236}">
                <a16:creationId xmlns:a16="http://schemas.microsoft.com/office/drawing/2014/main" id="{62FC94E9-A8F9-A4B7-D26D-303C41F8465F}"/>
              </a:ext>
            </a:extLst>
          </p:cNvPr>
          <p:cNvPicPr>
            <a:picLocks noChangeAspect="1"/>
          </p:cNvPicPr>
          <p:nvPr/>
        </p:nvPicPr>
        <p:blipFill rotWithShape="1">
          <a:blip r:embed="rId3"/>
          <a:srcRect l="22334" r="-1" b="-1"/>
          <a:stretch/>
        </p:blipFill>
        <p:spPr>
          <a:xfrm>
            <a:off x="20" y="10"/>
            <a:ext cx="9143980" cy="6857990"/>
          </a:xfrm>
          <a:prstGeom prst="rect">
            <a:avLst/>
          </a:prstGeom>
        </p:spPr>
      </p:pic>
      <p:grpSp>
        <p:nvGrpSpPr>
          <p:cNvPr id="71" name="Group 70">
            <a:extLst>
              <a:ext uri="{FF2B5EF4-FFF2-40B4-BE49-F238E27FC236}">
                <a16:creationId xmlns:a16="http://schemas.microsoft.com/office/drawing/2014/main" id="{6B14832B-2D5A-461D-AD66-7F7ABC3036F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8550" y="453643"/>
            <a:ext cx="8480550" cy="5938689"/>
            <a:chOff x="438067" y="453643"/>
            <a:chExt cx="11307400" cy="5938689"/>
          </a:xfrm>
        </p:grpSpPr>
        <p:sp>
          <p:nvSpPr>
            <p:cNvPr id="72" name="Rectangle 71">
              <a:extLst>
                <a:ext uri="{FF2B5EF4-FFF2-40B4-BE49-F238E27FC236}">
                  <a16:creationId xmlns:a16="http://schemas.microsoft.com/office/drawing/2014/main" id="{92294387-CA33-409B-8E85-6CF823B547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7" y="618067"/>
              <a:ext cx="11305200" cy="5774265"/>
            </a:xfrm>
            <a:prstGeom prst="rect">
              <a:avLst/>
            </a:prstGeom>
            <a:solidFill>
              <a:schemeClr val="accent1">
                <a:alpha val="97000"/>
              </a:scheme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3" name="Rectangle 72">
              <a:extLst>
                <a:ext uri="{FF2B5EF4-FFF2-40B4-BE49-F238E27FC236}">
                  <a16:creationId xmlns:a16="http://schemas.microsoft.com/office/drawing/2014/main" id="{C0BD22D6-8156-4BE4-8990-1A7612D4F4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4" name="Rectangle 73">
              <a:extLst>
                <a:ext uri="{FF2B5EF4-FFF2-40B4-BE49-F238E27FC236}">
                  <a16:creationId xmlns:a16="http://schemas.microsoft.com/office/drawing/2014/main" id="{E3951A02-F802-4E54-B083-7BE079C94B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5" name="Rectangle 74">
              <a:extLst>
                <a:ext uri="{FF2B5EF4-FFF2-40B4-BE49-F238E27FC236}">
                  <a16:creationId xmlns:a16="http://schemas.microsoft.com/office/drawing/2014/main" id="{8DCA353A-1C61-468C-9643-86730A2B8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a:xfrm>
            <a:off x="477357" y="692696"/>
            <a:ext cx="8261350" cy="796749"/>
          </a:xfrm>
        </p:spPr>
        <p:txBody>
          <a:bodyPr vert="horz" lIns="91440" tIns="45720" rIns="91440" bIns="45720" rtlCol="0" anchor="ctr">
            <a:normAutofit/>
          </a:bodyPr>
          <a:lstStyle/>
          <a:p>
            <a:pPr>
              <a:spcBef>
                <a:spcPct val="0"/>
              </a:spcBef>
            </a:pPr>
            <a:r>
              <a:rPr lang="en-US" sz="2800" dirty="0">
                <a:latin typeface="+mj-lt"/>
              </a:rPr>
              <a:t>When and how the SATs are completed</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a:xfrm>
            <a:off x="8293101" y="766071"/>
            <a:ext cx="408655" cy="365125"/>
          </a:xfrm>
        </p:spPr>
        <p:txBody>
          <a:bodyPr vert="horz" lIns="91440" tIns="45720" rIns="91440" bIns="45720" rtlCol="0" anchor="ctr">
            <a:normAutofit/>
          </a:bodyPr>
          <a:lstStyle/>
          <a:p>
            <a:pPr>
              <a:spcAft>
                <a:spcPts val="600"/>
              </a:spcAft>
            </a:pPr>
            <a:fld id="{00000000-1234-1234-1234-123412341234}" type="slidenum">
              <a:rPr lang="en-US" smtClean="0"/>
              <a:pPr>
                <a:spcAft>
                  <a:spcPts val="600"/>
                </a:spcAft>
              </a:pPr>
              <a:t>3</a:t>
            </a:fld>
            <a:endParaRPr lang="en-US"/>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a:xfrm>
            <a:off x="436197" y="2107502"/>
            <a:ext cx="8263605" cy="3564467"/>
          </a:xfrm>
        </p:spPr>
        <p:txBody>
          <a:bodyPr vert="horz" lIns="91440" tIns="45720" rIns="91440" bIns="45720" rtlCol="0" anchor="ctr">
            <a:noAutofit/>
          </a:bodyPr>
          <a:lstStyle/>
          <a:p>
            <a:pPr>
              <a:lnSpc>
                <a:spcPct val="90000"/>
              </a:lnSpc>
              <a:spcBef>
                <a:spcPct val="20000"/>
              </a:spcBef>
              <a:spcAft>
                <a:spcPts val="600"/>
              </a:spcAft>
              <a:buSzPct val="92000"/>
              <a:buFont typeface="Wingdings 2" panose="05020102010507070707" pitchFamily="18" charset="2"/>
              <a:buChar char=""/>
            </a:pPr>
            <a:r>
              <a:rPr lang="en-US" sz="1800" dirty="0">
                <a:solidFill>
                  <a:schemeClr val="bg1"/>
                </a:solidFill>
                <a:ea typeface="+mn-ea"/>
                <a:cs typeface="+mn-cs"/>
              </a:rPr>
              <a:t>The tests take place during normal school hours, under exam conditions. </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bg1"/>
                </a:solidFill>
                <a:ea typeface="+mn-ea"/>
                <a:cs typeface="+mn-cs"/>
              </a:rPr>
              <a:t>Children are not allowed to talk to each other from the moment the assessments are handed out until they are collected at the end of the test. </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bg1"/>
                </a:solidFill>
                <a:ea typeface="+mn-ea"/>
                <a:cs typeface="+mn-cs"/>
              </a:rPr>
              <a:t>After the tests are completed, the papers are sent away to be marked externally. </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bg1"/>
                </a:solidFill>
                <a:ea typeface="+mn-ea"/>
                <a:cs typeface="+mn-cs"/>
              </a:rPr>
              <a:t>The results are then sent to the school in July. </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bg1"/>
                </a:solidFill>
                <a:ea typeface="+mn-ea"/>
                <a:cs typeface="+mn-cs"/>
              </a:rPr>
              <a:t>Each test lasts no longer than 60 minutes: </a:t>
            </a:r>
          </a:p>
          <a:p>
            <a:pPr lvl="1">
              <a:lnSpc>
                <a:spcPct val="90000"/>
              </a:lnSpc>
              <a:spcBef>
                <a:spcPct val="20000"/>
              </a:spcBef>
              <a:spcAft>
                <a:spcPts val="600"/>
              </a:spcAft>
              <a:buSzPct val="92000"/>
              <a:buFont typeface="Wingdings 2" panose="05020102010507070707" pitchFamily="18" charset="2"/>
              <a:buChar char=""/>
            </a:pPr>
            <a:r>
              <a:rPr lang="en-US" sz="1800" dirty="0">
                <a:solidFill>
                  <a:schemeClr val="bg1"/>
                </a:solidFill>
                <a:latin typeface="+mn-lt"/>
                <a:ea typeface="+mn-ea"/>
                <a:cs typeface="+mn-cs"/>
              </a:rPr>
              <a:t>Spelling, punctuation and grammar (paper 1: Grammar/ Punctuation) – 45 minutes</a:t>
            </a:r>
          </a:p>
          <a:p>
            <a:pPr lvl="1">
              <a:lnSpc>
                <a:spcPct val="90000"/>
              </a:lnSpc>
              <a:spcBef>
                <a:spcPct val="20000"/>
              </a:spcBef>
              <a:spcAft>
                <a:spcPts val="600"/>
              </a:spcAft>
              <a:buSzPct val="92000"/>
              <a:buFont typeface="Wingdings 2" panose="05020102010507070707" pitchFamily="18" charset="2"/>
              <a:buChar char=""/>
            </a:pPr>
            <a:r>
              <a:rPr lang="en-US" sz="1800" dirty="0">
                <a:solidFill>
                  <a:schemeClr val="bg1"/>
                </a:solidFill>
                <a:latin typeface="+mn-lt"/>
                <a:ea typeface="+mn-ea"/>
                <a:cs typeface="+mn-cs"/>
              </a:rPr>
              <a:t>Spelling, punctuation and grammar (paper 2: Spelling) – 15 minutes</a:t>
            </a:r>
          </a:p>
          <a:p>
            <a:pPr lvl="1">
              <a:lnSpc>
                <a:spcPct val="90000"/>
              </a:lnSpc>
              <a:spcBef>
                <a:spcPct val="20000"/>
              </a:spcBef>
              <a:spcAft>
                <a:spcPts val="600"/>
              </a:spcAft>
              <a:buSzPct val="92000"/>
              <a:buFont typeface="Wingdings 2" panose="05020102010507070707" pitchFamily="18" charset="2"/>
              <a:buChar char=""/>
            </a:pPr>
            <a:r>
              <a:rPr lang="en-US" sz="1800" dirty="0">
                <a:solidFill>
                  <a:schemeClr val="bg1"/>
                </a:solidFill>
                <a:latin typeface="+mn-lt"/>
                <a:ea typeface="+mn-ea"/>
                <a:cs typeface="+mn-cs"/>
              </a:rPr>
              <a:t>Reading – 60 minutes </a:t>
            </a:r>
          </a:p>
          <a:p>
            <a:pPr lvl="1">
              <a:lnSpc>
                <a:spcPct val="90000"/>
              </a:lnSpc>
              <a:spcBef>
                <a:spcPct val="20000"/>
              </a:spcBef>
              <a:spcAft>
                <a:spcPts val="600"/>
              </a:spcAft>
              <a:buSzPct val="92000"/>
              <a:buFont typeface="Wingdings 2" panose="05020102010507070707" pitchFamily="18" charset="2"/>
              <a:buChar char=""/>
            </a:pPr>
            <a:r>
              <a:rPr lang="en-US" dirty="0" err="1">
                <a:solidFill>
                  <a:schemeClr val="bg1"/>
                </a:solidFill>
                <a:latin typeface="+mn-lt"/>
                <a:ea typeface="+mn-ea"/>
                <a:cs typeface="+mn-cs"/>
              </a:rPr>
              <a:t>Maths</a:t>
            </a:r>
            <a:r>
              <a:rPr lang="en-US" sz="1800" dirty="0">
                <a:solidFill>
                  <a:schemeClr val="bg1"/>
                </a:solidFill>
                <a:latin typeface="+mn-lt"/>
                <a:ea typeface="+mn-ea"/>
                <a:cs typeface="+mn-cs"/>
              </a:rPr>
              <a:t> (paper 1: Arithmetic) – 30 minutes</a:t>
            </a:r>
          </a:p>
          <a:p>
            <a:pPr lvl="1">
              <a:lnSpc>
                <a:spcPct val="90000"/>
              </a:lnSpc>
              <a:spcBef>
                <a:spcPct val="20000"/>
              </a:spcBef>
              <a:spcAft>
                <a:spcPts val="600"/>
              </a:spcAft>
              <a:buSzPct val="92000"/>
              <a:buFont typeface="Wingdings 2" panose="05020102010507070707" pitchFamily="18" charset="2"/>
              <a:buChar char=""/>
            </a:pPr>
            <a:r>
              <a:rPr lang="en-US" dirty="0" err="1">
                <a:solidFill>
                  <a:schemeClr val="bg1"/>
                </a:solidFill>
                <a:latin typeface="+mn-lt"/>
                <a:ea typeface="+mn-ea"/>
                <a:cs typeface="+mn-cs"/>
              </a:rPr>
              <a:t>Maths</a:t>
            </a:r>
            <a:r>
              <a:rPr lang="en-US" sz="1800" dirty="0">
                <a:solidFill>
                  <a:schemeClr val="bg1"/>
                </a:solidFill>
                <a:latin typeface="+mn-lt"/>
                <a:ea typeface="+mn-ea"/>
                <a:cs typeface="+mn-cs"/>
              </a:rPr>
              <a:t> (paper 2: Reasoning) – 40 minutes</a:t>
            </a:r>
          </a:p>
          <a:p>
            <a:pPr lvl="1">
              <a:lnSpc>
                <a:spcPct val="90000"/>
              </a:lnSpc>
              <a:spcBef>
                <a:spcPct val="20000"/>
              </a:spcBef>
              <a:spcAft>
                <a:spcPts val="600"/>
              </a:spcAft>
              <a:buSzPct val="92000"/>
              <a:buFont typeface="Wingdings 2" panose="05020102010507070707" pitchFamily="18" charset="2"/>
              <a:buChar char=""/>
            </a:pPr>
            <a:r>
              <a:rPr lang="en-US" dirty="0" err="1">
                <a:solidFill>
                  <a:schemeClr val="bg1"/>
                </a:solidFill>
                <a:latin typeface="+mn-lt"/>
                <a:ea typeface="+mn-ea"/>
                <a:cs typeface="+mn-cs"/>
              </a:rPr>
              <a:t>Maths</a:t>
            </a:r>
            <a:r>
              <a:rPr lang="en-US" sz="1800" dirty="0">
                <a:solidFill>
                  <a:schemeClr val="bg1"/>
                </a:solidFill>
                <a:latin typeface="+mn-lt"/>
                <a:ea typeface="+mn-ea"/>
                <a:cs typeface="+mn-cs"/>
              </a:rPr>
              <a:t> (paper 3: Reasoning) – 40 minutes</a:t>
            </a:r>
          </a:p>
        </p:txBody>
      </p:sp>
    </p:spTree>
    <p:extLst>
      <p:ext uri="{BB962C8B-B14F-4D97-AF65-F5344CB8AC3E}">
        <p14:creationId xmlns:p14="http://schemas.microsoft.com/office/powerpoint/2010/main" val="2568652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9AA9F65-94B8-41A5-A7FF-23D2CFB11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7E8B0F8E-3F6C-4541-B9C1-774D80A088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7A45F5BC-32D1-41CD-B270-C46F18CA1A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5BB74D4E-F243-4A10-813D-500A14025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D70130DC-F780-43D2-B26A-92EACD7895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a:xfrm>
            <a:off x="435894" y="641653"/>
            <a:ext cx="8272212" cy="1095560"/>
          </a:xfrm>
        </p:spPr>
        <p:txBody>
          <a:bodyPr vert="horz" lIns="91440" tIns="45720" rIns="91440" bIns="45720" rtlCol="0" anchor="t">
            <a:normAutofit/>
          </a:bodyPr>
          <a:lstStyle/>
          <a:p>
            <a:pPr>
              <a:spcBef>
                <a:spcPct val="0"/>
              </a:spcBef>
            </a:pPr>
            <a:r>
              <a:rPr lang="en-US" sz="2800" dirty="0">
                <a:solidFill>
                  <a:schemeClr val="accent2"/>
                </a:solidFill>
                <a:latin typeface="+mj-lt"/>
              </a:rPr>
              <a:t>Specific arrangements for SATs</a:t>
            </a:r>
          </a:p>
        </p:txBody>
      </p:sp>
      <p:sp>
        <p:nvSpPr>
          <p:cNvPr id="19" name="Rectangle 18">
            <a:extLst>
              <a:ext uri="{FF2B5EF4-FFF2-40B4-BE49-F238E27FC236}">
                <a16:creationId xmlns:a16="http://schemas.microsoft.com/office/drawing/2014/main" id="{17676E0E-5B44-4166-8EDD-CFDBAC622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899" y="457201"/>
            <a:ext cx="847420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a:xfrm>
            <a:off x="435895" y="1323610"/>
            <a:ext cx="8272211" cy="4930249"/>
          </a:xfrm>
        </p:spPr>
        <p:txBody>
          <a:bodyPr vert="horz" lIns="91440" tIns="45720" rIns="91440" bIns="45720" rtlCol="0" anchor="ctr">
            <a:normAutofit/>
          </a:bodyPr>
          <a:lstStyle/>
          <a:p>
            <a:pPr marL="114300" indent="0">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Children with additional needs (who have similar support as part of day-to-day learning in school) may be allotted specific arrangements, including:</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Additional (extra) time;</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Tests being opened early to be modified;</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An adult to scribe (write) for them;</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Using word processors independently; </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An adult to read for them (including a translator);</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The use of prompts or rest breaks;</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Arrangements for children who are ill or injured at the time of the tests. </a:t>
            </a:r>
          </a:p>
          <a:p>
            <a:pPr marL="114300" indent="0">
              <a:lnSpc>
                <a:spcPct val="90000"/>
              </a:lnSpc>
              <a:spcBef>
                <a:spcPct val="20000"/>
              </a:spcBef>
              <a:spcAft>
                <a:spcPts val="600"/>
              </a:spcAft>
              <a:buSzPct val="92000"/>
              <a:buFont typeface="Wingdings 2" panose="05020102010507070707" pitchFamily="18" charset="2"/>
              <a:buChar char=""/>
            </a:pPr>
            <a:endParaRPr lang="en-US" sz="1800" dirty="0">
              <a:solidFill>
                <a:schemeClr val="accent2">
                  <a:lumMod val="50000"/>
                </a:schemeClr>
              </a:solidFill>
              <a:ea typeface="+mn-ea"/>
              <a:cs typeface="+mn-cs"/>
            </a:endParaRPr>
          </a:p>
          <a:p>
            <a:pPr marL="114300" indent="0">
              <a:lnSpc>
                <a:spcPct val="90000"/>
              </a:lnSpc>
              <a:spcBef>
                <a:spcPct val="20000"/>
              </a:spcBef>
              <a:spcAft>
                <a:spcPts val="600"/>
              </a:spcAft>
              <a:buSzPct val="92000"/>
              <a:buFont typeface="Wingdings 2" panose="05020102010507070707" pitchFamily="18" charset="2"/>
              <a:buChar char=""/>
            </a:pPr>
            <a:r>
              <a:rPr lang="en-US" sz="1400" i="1" dirty="0">
                <a:solidFill>
                  <a:schemeClr val="accent2">
                    <a:lumMod val="50000"/>
                  </a:schemeClr>
                </a:solidFill>
                <a:ea typeface="+mn-ea"/>
                <a:cs typeface="+mn-cs"/>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US" sz="1400" i="1" dirty="0">
              <a:solidFill>
                <a:schemeClr val="accent2">
                  <a:lumMod val="50000"/>
                </a:schemeClr>
              </a:solidFill>
              <a:ea typeface="+mn-ea"/>
              <a:cs typeface="+mn-cs"/>
            </a:endParaRPr>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a:xfrm>
            <a:off x="7918725" y="5956137"/>
            <a:ext cx="789381" cy="365125"/>
          </a:xfrm>
        </p:spPr>
        <p:txBody>
          <a:bodyPr vert="horz" lIns="91440" tIns="45720" rIns="91440" bIns="45720" rtlCol="0" anchor="ctr">
            <a:normAutofit/>
          </a:bodyPr>
          <a:lstStyle/>
          <a:p>
            <a:pPr>
              <a:spcAft>
                <a:spcPts val="600"/>
              </a:spcAft>
            </a:pPr>
            <a:fld id="{00000000-1234-1234-1234-123412341234}" type="slidenum">
              <a:rPr lang="en-US"/>
              <a:pPr>
                <a:spcAft>
                  <a:spcPts val="600"/>
                </a:spcAft>
              </a:pPr>
              <a:t>4</a:t>
            </a:fld>
            <a:endParaRPr lang="en-US"/>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a:xfrm>
            <a:off x="367319" y="836712"/>
            <a:ext cx="8520600" cy="579701"/>
          </a:xfrm>
        </p:spPr>
        <p:txBody>
          <a:bodyPr/>
          <a:lstStyle/>
          <a:p>
            <a:pPr algn="r"/>
            <a:r>
              <a:rPr lang="en-GB" sz="3600" dirty="0">
                <a:solidFill>
                  <a:schemeClr val="accent1">
                    <a:lumMod val="75000"/>
                  </a:schemeClr>
                </a:solidFill>
              </a:rPr>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a:xfrm>
            <a:off x="367319" y="1636326"/>
            <a:ext cx="8520600" cy="5106097"/>
          </a:xfrm>
        </p:spPr>
        <p:txBody>
          <a:bodyPr/>
          <a:lstStyle/>
          <a:p>
            <a:pPr marL="114300" indent="0">
              <a:buNone/>
            </a:pPr>
            <a:r>
              <a:rPr lang="en-GB" sz="2000" dirty="0"/>
              <a:t>Tests are marked externally. Once marked, the tests will be given the following scores:</a:t>
            </a:r>
          </a:p>
          <a:p>
            <a:r>
              <a:rPr lang="en-GB" sz="2000" dirty="0"/>
              <a:t>A raw score (total number of marks achieved for each paper);</a:t>
            </a:r>
          </a:p>
          <a:p>
            <a:r>
              <a:rPr lang="en-GB" sz="2000" dirty="0"/>
              <a:t>A scaled score (see below);</a:t>
            </a:r>
          </a:p>
          <a:p>
            <a:r>
              <a:rPr lang="en-GB" sz="2000" dirty="0"/>
              <a:t>A judgement on if the National Standard has been met. </a:t>
            </a:r>
          </a:p>
          <a:p>
            <a:endParaRPr lang="en-GB" sz="2000" dirty="0"/>
          </a:p>
          <a:p>
            <a:pPr marL="114300" indent="0">
              <a:buNone/>
            </a:pPr>
            <a:r>
              <a:rPr lang="en-GB" sz="2000"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sz="2000" dirty="0"/>
          </a:p>
          <a:p>
            <a:pPr marL="114300" indent="0">
              <a:buNone/>
            </a:pPr>
            <a:r>
              <a:rPr lang="en-GB" sz="2000" dirty="0"/>
              <a:t>Scaled scores range from 80 to 120. </a:t>
            </a:r>
          </a:p>
          <a:p>
            <a:pPr marL="114300" indent="0">
              <a:buNone/>
            </a:pPr>
            <a:r>
              <a:rPr lang="en-GB" sz="2000"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078A52F-85EA-4C0B-962B-D9D9DD4DD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919797D5-5700-4683-B30A-5B4D56CB82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4856A7B9-9801-42EC-A4C9-7E22A56EF5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A8D10092-A860-4EFB-963F-A14DA3648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BABD8CBF-1782-456F-AF12-36CD021CCC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Pencil and answer-sheet">
            <a:extLst>
              <a:ext uri="{FF2B5EF4-FFF2-40B4-BE49-F238E27FC236}">
                <a16:creationId xmlns:a16="http://schemas.microsoft.com/office/drawing/2014/main" id="{49023EB5-A56B-B365-20E7-BEE9416032ED}"/>
              </a:ext>
            </a:extLst>
          </p:cNvPr>
          <p:cNvPicPr>
            <a:picLocks noChangeAspect="1"/>
          </p:cNvPicPr>
          <p:nvPr/>
        </p:nvPicPr>
        <p:blipFill rotWithShape="1">
          <a:blip r:embed="rId3">
            <a:duotone>
              <a:schemeClr val="bg2">
                <a:shade val="45000"/>
                <a:satMod val="135000"/>
              </a:schemeClr>
              <a:prstClr val="white"/>
            </a:duotone>
            <a:alphaModFix amt="35000"/>
          </a:blip>
          <a:srcRect l="24334" r="-1" b="-1"/>
          <a:stretch/>
        </p:blipFill>
        <p:spPr>
          <a:xfrm>
            <a:off x="20" y="10"/>
            <a:ext cx="9143980" cy="6857990"/>
          </a:xfrm>
          <a:prstGeom prst="rect">
            <a:avLst/>
          </a:prstGeom>
        </p:spPr>
      </p:pic>
      <p:sp>
        <p:nvSpPr>
          <p:cNvPr id="20" name="Rectangle 19">
            <a:extLst>
              <a:ext uri="{FF2B5EF4-FFF2-40B4-BE49-F238E27FC236}">
                <a16:creationId xmlns:a16="http://schemas.microsoft.com/office/drawing/2014/main" id="{18A186C0-DD3C-4FF4-B165-943244CBD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a:xfrm>
            <a:off x="435894" y="702156"/>
            <a:ext cx="8272212" cy="1013800"/>
          </a:xfrm>
        </p:spPr>
        <p:txBody>
          <a:bodyPr vert="horz" lIns="91440" tIns="45720" rIns="91440" bIns="45720" rtlCol="0" anchor="b">
            <a:normAutofit/>
          </a:bodyPr>
          <a:lstStyle/>
          <a:p>
            <a:pPr>
              <a:spcBef>
                <a:spcPct val="0"/>
              </a:spcBef>
            </a:pPr>
            <a:r>
              <a:rPr lang="en-US" sz="2800" dirty="0">
                <a:latin typeface="+mj-lt"/>
              </a:rPr>
              <a:t>Grammar, Punctuation and Spelling: MONDAY 12</a:t>
            </a:r>
            <a:r>
              <a:rPr lang="en-US" sz="2800" baseline="30000" dirty="0">
                <a:latin typeface="+mj-lt"/>
              </a:rPr>
              <a:t>TH</a:t>
            </a:r>
            <a:r>
              <a:rPr lang="en-US" sz="2800" dirty="0">
                <a:latin typeface="+mj-lt"/>
              </a:rPr>
              <a:t> MAY</a:t>
            </a:r>
          </a:p>
        </p:txBody>
      </p:sp>
      <p:grpSp>
        <p:nvGrpSpPr>
          <p:cNvPr id="22" name="Group 21">
            <a:extLst>
              <a:ext uri="{FF2B5EF4-FFF2-40B4-BE49-F238E27FC236}">
                <a16:creationId xmlns:a16="http://schemas.microsoft.com/office/drawing/2014/main" id="{7E6B15A5-F4B5-4786-934F-E57C7FA302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4900" y="453643"/>
            <a:ext cx="8474200" cy="98554"/>
            <a:chOff x="446534" y="453643"/>
            <a:chExt cx="11298933" cy="98554"/>
          </a:xfrm>
        </p:grpSpPr>
        <p:sp>
          <p:nvSpPr>
            <p:cNvPr id="23" name="Rectangle 22">
              <a:extLst>
                <a:ext uri="{FF2B5EF4-FFF2-40B4-BE49-F238E27FC236}">
                  <a16:creationId xmlns:a16="http://schemas.microsoft.com/office/drawing/2014/main" id="{64C8356C-9FE6-4DFB-8DBF-FDC1EE3102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5DDAF1C0-5210-43EC-A140-4032C6EBE8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4">
              <a:extLst>
                <a:ext uri="{FF2B5EF4-FFF2-40B4-BE49-F238E27FC236}">
                  <a16:creationId xmlns:a16="http://schemas.microsoft.com/office/drawing/2014/main" id="{71A89CEF-B8CB-4CA8-BD58-AE4392F25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a:xfrm>
            <a:off x="435894" y="2132856"/>
            <a:ext cx="8272211" cy="3678303"/>
          </a:xfrm>
        </p:spPr>
        <p:txBody>
          <a:bodyPr vert="horz" lIns="91440" tIns="45720" rIns="91440" bIns="45720" rtlCol="0" anchor="ctr">
            <a:noAutofit/>
          </a:bodyPr>
          <a:lstStyle/>
          <a:p>
            <a:pPr marL="114300" indent="0">
              <a:spcBef>
                <a:spcPct val="20000"/>
              </a:spcBef>
              <a:spcAft>
                <a:spcPts val="600"/>
              </a:spcAft>
              <a:buSzPct val="92000"/>
              <a:buFont typeface="Wingdings 2" panose="05020102010507070707" pitchFamily="18" charset="2"/>
              <a:buChar char=""/>
            </a:pPr>
            <a:r>
              <a:rPr lang="en-US" sz="2400" dirty="0">
                <a:solidFill>
                  <a:schemeClr val="tx2"/>
                </a:solidFill>
                <a:ea typeface="+mn-ea"/>
                <a:cs typeface="+mn-cs"/>
              </a:rPr>
              <a:t>Grammar, punctuation and spelling consists of two papers.</a:t>
            </a:r>
          </a:p>
          <a:p>
            <a:pPr marL="114300" indent="0">
              <a:spcBef>
                <a:spcPct val="20000"/>
              </a:spcBef>
              <a:spcAft>
                <a:spcPts val="600"/>
              </a:spcAft>
              <a:buSzPct val="92000"/>
              <a:buFont typeface="Wingdings 2" panose="05020102010507070707" pitchFamily="18" charset="2"/>
              <a:buChar char=""/>
            </a:pPr>
            <a:endParaRPr lang="en-US" sz="2400" dirty="0">
              <a:solidFill>
                <a:schemeClr val="tx2"/>
              </a:solidFill>
              <a:ea typeface="+mn-ea"/>
              <a:cs typeface="+mn-cs"/>
            </a:endParaRPr>
          </a:p>
          <a:p>
            <a:pPr>
              <a:spcBef>
                <a:spcPct val="20000"/>
              </a:spcBef>
              <a:spcAft>
                <a:spcPts val="600"/>
              </a:spcAft>
              <a:buSzPct val="92000"/>
              <a:buFont typeface="Wingdings 2" panose="05020102010507070707" pitchFamily="18" charset="2"/>
              <a:buChar char=""/>
            </a:pPr>
            <a:r>
              <a:rPr lang="en-US" sz="2400" dirty="0">
                <a:solidFill>
                  <a:schemeClr val="tx2"/>
                </a:solidFill>
                <a:ea typeface="+mn-ea"/>
                <a:cs typeface="+mn-cs"/>
              </a:rPr>
              <a:t>Paper 1 focuses on all three elements (grammar, punctuation and spelling or GPS). The paper lasts for 45 minutes. </a:t>
            </a:r>
          </a:p>
          <a:p>
            <a:pPr>
              <a:spcBef>
                <a:spcPct val="20000"/>
              </a:spcBef>
              <a:spcAft>
                <a:spcPts val="600"/>
              </a:spcAft>
              <a:buSzPct val="92000"/>
              <a:buFont typeface="Wingdings 2" panose="05020102010507070707" pitchFamily="18" charset="2"/>
              <a:buChar char=""/>
            </a:pPr>
            <a:endParaRPr lang="en-US" sz="2400" dirty="0">
              <a:solidFill>
                <a:schemeClr val="tx2"/>
              </a:solidFill>
              <a:ea typeface="+mn-ea"/>
              <a:cs typeface="+mn-cs"/>
            </a:endParaRPr>
          </a:p>
          <a:p>
            <a:pPr>
              <a:spcBef>
                <a:spcPct val="20000"/>
              </a:spcBef>
              <a:spcAft>
                <a:spcPts val="600"/>
              </a:spcAft>
              <a:buSzPct val="92000"/>
              <a:buFont typeface="Wingdings 2" panose="05020102010507070707" pitchFamily="18" charset="2"/>
              <a:buChar char=""/>
            </a:pPr>
            <a:r>
              <a:rPr lang="en-US" sz="2400" dirty="0">
                <a:solidFill>
                  <a:schemeClr val="tx2"/>
                </a:solidFill>
                <a:ea typeface="+mn-ea"/>
                <a:cs typeface="+mn-cs"/>
              </a:rPr>
              <a:t>Paper 2 consists of a spelling test only. It should take approximately 15 minutes,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a:xfrm>
            <a:off x="7918725" y="5956137"/>
            <a:ext cx="789381" cy="365125"/>
          </a:xfrm>
        </p:spPr>
        <p:txBody>
          <a:bodyPr vert="horz" lIns="91440" tIns="45720" rIns="91440" bIns="45720" rtlCol="0" anchor="ctr">
            <a:normAutofit/>
          </a:bodyPr>
          <a:lstStyle/>
          <a:p>
            <a:pPr>
              <a:spcAft>
                <a:spcPts val="600"/>
              </a:spcAft>
            </a:pPr>
            <a:fld id="{00000000-1234-1234-1234-123412341234}" type="slidenum">
              <a:rPr lang="en-US" smtClean="0"/>
              <a:pPr>
                <a:spcAft>
                  <a:spcPts val="600"/>
                </a:spcAft>
              </a:pPr>
              <a:t>6</a:t>
            </a:fld>
            <a:endParaRPr lang="en-US"/>
          </a:p>
        </p:txBody>
      </p:sp>
    </p:spTree>
    <p:extLst>
      <p:ext uri="{BB962C8B-B14F-4D97-AF65-F5344CB8AC3E}">
        <p14:creationId xmlns:p14="http://schemas.microsoft.com/office/powerpoint/2010/main" val="4105212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9AA9F65-94B8-41A5-A7FF-23D2CFB11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7E8B0F8E-3F6C-4541-B9C1-774D80A088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7A45F5BC-32D1-41CD-B270-C46F18CA1A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5BB74D4E-F243-4A10-813D-500A14025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1A59258C-AAC2-41CD-973C-7439B122A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Clr>
                <a:schemeClr val="accent1"/>
              </a:buClr>
              <a:buFont typeface="Arial" panose="020B0604020202020204" pitchFamily="34" charset="0"/>
              <a:buChar char="•"/>
            </a:pPr>
            <a:endParaRPr lang="en-US" dirty="0"/>
          </a:p>
        </p:txBody>
      </p:sp>
      <p:sp>
        <p:nvSpPr>
          <p:cNvPr id="19" name="Rectangle 18">
            <a:extLst>
              <a:ext uri="{FF2B5EF4-FFF2-40B4-BE49-F238E27FC236}">
                <a16:creationId xmlns:a16="http://schemas.microsoft.com/office/drawing/2014/main" id="{54516B72-0116-42B2-82A2-B11218A366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8489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a:xfrm>
            <a:off x="482601" y="1033389"/>
            <a:ext cx="3619692" cy="4825409"/>
          </a:xfrm>
        </p:spPr>
        <p:txBody>
          <a:bodyPr vert="horz" lIns="91440" tIns="45720" rIns="91440" bIns="45720" rtlCol="0" anchor="ctr">
            <a:normAutofit/>
          </a:bodyPr>
          <a:lstStyle/>
          <a:p>
            <a:pPr>
              <a:spcBef>
                <a:spcPct val="0"/>
              </a:spcBef>
            </a:pPr>
            <a:r>
              <a:rPr lang="en-US" sz="3600">
                <a:solidFill>
                  <a:srgbClr val="FFFFFF"/>
                </a:solidFill>
                <a:latin typeface="+mj-lt"/>
              </a:rPr>
              <a:t>Grammar, Punctuation and Spelling: Paper 1 (GPS)</a:t>
            </a:r>
          </a:p>
        </p:txBody>
      </p:sp>
      <p:sp>
        <p:nvSpPr>
          <p:cNvPr id="21" name="Rectangle 20">
            <a:extLst>
              <a:ext uri="{FF2B5EF4-FFF2-40B4-BE49-F238E27FC236}">
                <a16:creationId xmlns:a16="http://schemas.microsoft.com/office/drawing/2014/main" id="{7CDB507F-21B7-4C27-B0FC-D9C465C6D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934" y="460868"/>
            <a:ext cx="3621024" cy="111654"/>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2">
            <a:extLst>
              <a:ext uri="{FF2B5EF4-FFF2-40B4-BE49-F238E27FC236}">
                <a16:creationId xmlns:a16="http://schemas.microsoft.com/office/drawing/2014/main" id="{7AB1AE17-B7A3-4363-95CD-25441E2FF1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7080" y="460868"/>
            <a:ext cx="3621024" cy="111654"/>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4560147" y="908720"/>
            <a:ext cx="4605811" cy="5544616"/>
          </a:xfrm>
          <a:ln w="57150">
            <a:noFill/>
          </a:ln>
        </p:spPr>
        <p:txBody>
          <a:bodyPr vert="horz" lIns="91440" tIns="45720" rIns="91440" bIns="45720" rtlCol="0" anchor="ctr">
            <a:noAutofit/>
          </a:bodyPr>
          <a:lstStyle/>
          <a:p>
            <a:pPr marL="114300" indent="0">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The children will have been working hard with their class teacher on developing and securing their knowledge of the technical vocabulary needed in this test.</a:t>
            </a:r>
          </a:p>
          <a:p>
            <a:pPr marL="114300" indent="0">
              <a:lnSpc>
                <a:spcPct val="90000"/>
              </a:lnSpc>
              <a:spcBef>
                <a:spcPct val="20000"/>
              </a:spcBef>
              <a:spcAft>
                <a:spcPts val="600"/>
              </a:spcAft>
              <a:buSzPct val="92000"/>
              <a:buFont typeface="Wingdings 2" panose="05020102010507070707" pitchFamily="18" charset="2"/>
              <a:buChar char=""/>
            </a:pPr>
            <a:endParaRPr lang="en-US" sz="1800" dirty="0">
              <a:solidFill>
                <a:schemeClr val="accent2">
                  <a:lumMod val="50000"/>
                </a:schemeClr>
              </a:solidFill>
              <a:ea typeface="+mn-ea"/>
              <a:cs typeface="+mn-cs"/>
            </a:endParaRPr>
          </a:p>
          <a:p>
            <a:pPr marL="114300" indent="0">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This test focuses on:</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Grammatical terms/ word classes;</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Functions of sentences;</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Combining words, phrases and clauses;</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Verb forms, tenses and consistency;</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Punctuation;</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Vocabulary;</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Standard English and formality.</a:t>
            </a:r>
          </a:p>
          <a:p>
            <a:pPr marL="114300" indent="0">
              <a:lnSpc>
                <a:spcPct val="90000"/>
              </a:lnSpc>
              <a:spcBef>
                <a:spcPct val="20000"/>
              </a:spcBef>
              <a:spcAft>
                <a:spcPts val="600"/>
              </a:spcAft>
              <a:buSzPct val="92000"/>
              <a:buFont typeface="Wingdings 2" panose="05020102010507070707" pitchFamily="18" charset="2"/>
              <a:buChar char=""/>
            </a:pPr>
            <a:endParaRPr lang="en-US" sz="1800" dirty="0">
              <a:solidFill>
                <a:schemeClr val="accent2">
                  <a:lumMod val="50000"/>
                </a:schemeClr>
              </a:solidFill>
              <a:ea typeface="+mn-ea"/>
              <a:cs typeface="+mn-cs"/>
            </a:endParaRPr>
          </a:p>
          <a:p>
            <a:pPr marL="114300" indent="0">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a:xfrm>
            <a:off x="7918725" y="5956137"/>
            <a:ext cx="789381" cy="365125"/>
          </a:xfrm>
        </p:spPr>
        <p:txBody>
          <a:bodyPr vert="horz" lIns="91440" tIns="45720" rIns="91440" bIns="45720" rtlCol="0" anchor="ctr">
            <a:normAutofit/>
          </a:bodyPr>
          <a:lstStyle/>
          <a:p>
            <a:pPr>
              <a:spcAft>
                <a:spcPts val="600"/>
              </a:spcAft>
            </a:pPr>
            <a:fld id="{00000000-1234-1234-1234-123412341234}" type="slidenum">
              <a:rPr lang="en-US">
                <a:solidFill>
                  <a:srgbClr val="3D3D3D"/>
                </a:solidFill>
              </a:rPr>
              <a:pPr>
                <a:spcAft>
                  <a:spcPts val="600"/>
                </a:spcAft>
              </a:pPr>
              <a:t>7</a:t>
            </a:fld>
            <a:endParaRPr lang="en-US">
              <a:solidFill>
                <a:srgbClr val="3D3D3D"/>
              </a:solidFill>
            </a:endParaRPr>
          </a:p>
        </p:txBody>
      </p:sp>
    </p:spTree>
    <p:extLst>
      <p:ext uri="{BB962C8B-B14F-4D97-AF65-F5344CB8AC3E}">
        <p14:creationId xmlns:p14="http://schemas.microsoft.com/office/powerpoint/2010/main" val="7660862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4A6C288-627D-434C-9B18-18F34F5961B4}"/>
              </a:ext>
            </a:extLst>
          </p:cNvPr>
          <p:cNvPicPr>
            <a:picLocks noChangeAspect="1"/>
          </p:cNvPicPr>
          <p:nvPr/>
        </p:nvPicPr>
        <p:blipFill>
          <a:blip r:embed="rId3"/>
          <a:stretch>
            <a:fillRect/>
          </a:stretch>
        </p:blipFill>
        <p:spPr>
          <a:xfrm>
            <a:off x="899592" y="4724432"/>
            <a:ext cx="7409098" cy="2011041"/>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FFA6AD4D-95E7-9243-B4FD-D75BE38CCC1A}"/>
              </a:ext>
            </a:extLst>
          </p:cNvPr>
          <p:cNvPicPr>
            <a:picLocks noChangeAspect="1"/>
          </p:cNvPicPr>
          <p:nvPr/>
        </p:nvPicPr>
        <p:blipFill>
          <a:blip r:embed="rId4"/>
          <a:stretch>
            <a:fillRect/>
          </a:stretch>
        </p:blipFill>
        <p:spPr>
          <a:xfrm>
            <a:off x="1776315" y="692158"/>
            <a:ext cx="7250219" cy="1284325"/>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06696909-BA2C-7A4C-92F3-079FDBA17C5F}"/>
              </a:ext>
            </a:extLst>
          </p:cNvPr>
          <p:cNvPicPr>
            <a:picLocks noChangeAspect="1"/>
          </p:cNvPicPr>
          <p:nvPr/>
        </p:nvPicPr>
        <p:blipFill>
          <a:blip r:embed="rId5"/>
          <a:stretch>
            <a:fillRect/>
          </a:stretch>
        </p:blipFill>
        <p:spPr>
          <a:xfrm>
            <a:off x="0" y="2162055"/>
            <a:ext cx="5219807" cy="2117750"/>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a:xfrm>
            <a:off x="5329232" y="2520800"/>
            <a:ext cx="3814768" cy="579701"/>
          </a:xfrm>
        </p:spPr>
        <p:txBody>
          <a:bodyPr/>
          <a:lstStyle/>
          <a:p>
            <a:pPr algn="ctr"/>
            <a:r>
              <a:rPr lang="en-GB" sz="2400" dirty="0">
                <a:solidFill>
                  <a:schemeClr val="accent1">
                    <a:lumMod val="75000"/>
                  </a:schemeClr>
                </a:solidFill>
              </a:rPr>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635896" y="0"/>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123421" y="2793577"/>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2411760" y="1439469"/>
            <a:ext cx="199652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sym typeface="Wingdings" panose="05000000000000000000" pitchFamily="2" charset="2"/>
              </a:rPr>
              <a:t>e.g. Although, While</a:t>
            </a:r>
            <a:endParaRPr lang="en-GB"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786208" y="5943799"/>
            <a:ext cx="5400599" cy="63459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r>
              <a:rPr lang="en-GB" sz="1800" dirty="0">
                <a:sym typeface="Wingdings" panose="05000000000000000000" pitchFamily="2" charset="2"/>
              </a:rPr>
              <a:t>e.g. </a:t>
            </a:r>
            <a:r>
              <a:rPr lang="en-GB" sz="1800" dirty="0"/>
              <a:t>Switch off the lights!  	Please turn off the lights</a:t>
            </a:r>
            <a:endParaRPr lang="en-GB" sz="1800" u="sng" dirty="0"/>
          </a:p>
        </p:txBody>
      </p:sp>
    </p:spTree>
    <p:extLst>
      <p:ext uri="{BB962C8B-B14F-4D97-AF65-F5344CB8AC3E}">
        <p14:creationId xmlns:p14="http://schemas.microsoft.com/office/powerpoint/2010/main" val="28834838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a:xfrm>
            <a:off x="500462" y="865074"/>
            <a:ext cx="8520600" cy="579701"/>
          </a:xfrm>
        </p:spPr>
        <p:txBody>
          <a:bodyPr/>
          <a:lstStyle/>
          <a:p>
            <a:pPr algn="ctr"/>
            <a:r>
              <a:rPr lang="en-GB" sz="2400" dirty="0">
                <a:solidFill>
                  <a:schemeClr val="accent1">
                    <a:lumMod val="75000"/>
                  </a:schemeClr>
                </a:solidFill>
              </a:rPr>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5796136" y="1596553"/>
            <a:ext cx="3036164"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9" name="Picture 8">
            <a:extLst>
              <a:ext uri="{FF2B5EF4-FFF2-40B4-BE49-F238E27FC236}">
                <a16:creationId xmlns:a16="http://schemas.microsoft.com/office/drawing/2014/main" id="{E8A094FE-9BAD-584A-935E-F8B485A3E399}"/>
              </a:ext>
            </a:extLst>
          </p:cNvPr>
          <p:cNvPicPr>
            <a:picLocks noChangeAspect="1"/>
          </p:cNvPicPr>
          <p:nvPr/>
        </p:nvPicPr>
        <p:blipFill>
          <a:blip r:embed="rId3"/>
          <a:stretch>
            <a:fillRect/>
          </a:stretch>
        </p:blipFill>
        <p:spPr>
          <a:xfrm>
            <a:off x="-28450" y="1782951"/>
            <a:ext cx="5051626" cy="2572017"/>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35D7784-BAA7-F04F-A7E7-141F8801DC24}"/>
              </a:ext>
            </a:extLst>
          </p:cNvPr>
          <p:cNvPicPr>
            <a:picLocks noChangeAspect="1"/>
          </p:cNvPicPr>
          <p:nvPr/>
        </p:nvPicPr>
        <p:blipFill rotWithShape="1">
          <a:blip r:embed="rId4"/>
          <a:srcRect r="33511"/>
          <a:stretch/>
        </p:blipFill>
        <p:spPr>
          <a:xfrm>
            <a:off x="4380267" y="3472353"/>
            <a:ext cx="4464496" cy="314866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9AA9F65-94B8-41A5-A7FF-23D2CFB11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7E8B0F8E-3F6C-4541-B9C1-774D80A088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7A45F5BC-32D1-41CD-B270-C46F18CA1A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5BB74D4E-F243-4A10-813D-500A14025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935" y="485678"/>
            <a:ext cx="3131058" cy="58887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a:xfrm>
            <a:off x="719367" y="1113764"/>
            <a:ext cx="2452312" cy="4624327"/>
          </a:xfrm>
        </p:spPr>
        <p:txBody>
          <a:bodyPr vert="horz" lIns="91440" tIns="45720" rIns="91440" bIns="45720" rtlCol="0" anchor="ctr">
            <a:normAutofit/>
          </a:bodyPr>
          <a:lstStyle/>
          <a:p>
            <a:pPr>
              <a:spcBef>
                <a:spcPct val="0"/>
              </a:spcBef>
            </a:pPr>
            <a:r>
              <a:rPr lang="en-US" sz="2800" dirty="0">
                <a:solidFill>
                  <a:srgbClr val="FFFFFF"/>
                </a:solidFill>
                <a:latin typeface="+mj-lt"/>
              </a:rPr>
              <a:t>Reading:  TUESDAY 13</a:t>
            </a:r>
            <a:r>
              <a:rPr lang="en-US" sz="2800" baseline="30000" dirty="0">
                <a:solidFill>
                  <a:srgbClr val="FFFFFF"/>
                </a:solidFill>
                <a:latin typeface="+mj-lt"/>
              </a:rPr>
              <a:t>TH</a:t>
            </a:r>
            <a:r>
              <a:rPr lang="en-US" sz="2800" dirty="0">
                <a:solidFill>
                  <a:srgbClr val="FFFFFF"/>
                </a:solidFill>
                <a:latin typeface="+mj-lt"/>
              </a:rPr>
              <a:t> MAY</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635896" y="1007248"/>
            <a:ext cx="5275504" cy="4829371"/>
          </a:xfrm>
        </p:spPr>
        <p:txBody>
          <a:bodyPr vert="horz" lIns="91440" tIns="45720" rIns="91440" bIns="45720" rtlCol="0" anchor="ctr">
            <a:noAutofit/>
          </a:bodyPr>
          <a:lstStyle/>
          <a:p>
            <a:pPr marL="114300" indent="0">
              <a:lnSpc>
                <a:spcPct val="90000"/>
              </a:lnSpc>
              <a:spcBef>
                <a:spcPct val="20000"/>
              </a:spcBef>
              <a:spcAft>
                <a:spcPts val="600"/>
              </a:spcAft>
              <a:buSzPct val="92000"/>
              <a:buFont typeface="Wingdings 2" panose="05020102010507070707" pitchFamily="18" charset="2"/>
              <a:buChar char=""/>
            </a:pPr>
            <a:r>
              <a:rPr lang="en-US" dirty="0">
                <a:solidFill>
                  <a:schemeClr val="tx2"/>
                </a:solidFill>
                <a:ea typeface="+mn-ea"/>
                <a:cs typeface="+mn-cs"/>
              </a:rPr>
              <a:t>There is one reading test that lasts for 60 minutes. </a:t>
            </a:r>
          </a:p>
          <a:p>
            <a:pPr marL="114300" indent="0">
              <a:lnSpc>
                <a:spcPct val="90000"/>
              </a:lnSpc>
              <a:spcBef>
                <a:spcPct val="20000"/>
              </a:spcBef>
              <a:spcAft>
                <a:spcPts val="600"/>
              </a:spcAft>
              <a:buSzPct val="92000"/>
              <a:buFont typeface="Wingdings 2" panose="05020102010507070707" pitchFamily="18" charset="2"/>
              <a:buChar char=""/>
            </a:pPr>
            <a:r>
              <a:rPr lang="en-US" dirty="0">
                <a:solidFill>
                  <a:schemeClr val="tx2"/>
                </a:solidFill>
                <a:ea typeface="+mn-ea"/>
                <a:cs typeface="+mn-cs"/>
              </a:rPr>
              <a:t>The test is designed to measure if the children’s comprehension of age-appropriate reading material meets the national standard. There are three different set texts for children to read. These could be any combination of non-fiction, fiction and/ or poetry. </a:t>
            </a:r>
          </a:p>
          <a:p>
            <a:pPr marL="114300" indent="0">
              <a:lnSpc>
                <a:spcPct val="90000"/>
              </a:lnSpc>
              <a:spcBef>
                <a:spcPct val="20000"/>
              </a:spcBef>
              <a:spcAft>
                <a:spcPts val="600"/>
              </a:spcAft>
              <a:buSzPct val="92000"/>
              <a:buFont typeface="Wingdings 2" panose="05020102010507070707" pitchFamily="18" charset="2"/>
              <a:buChar char=""/>
            </a:pPr>
            <a:endParaRPr lang="en-US" dirty="0">
              <a:solidFill>
                <a:schemeClr val="tx2"/>
              </a:solidFill>
              <a:ea typeface="+mn-ea"/>
              <a:cs typeface="+mn-cs"/>
            </a:endParaRPr>
          </a:p>
          <a:p>
            <a:pPr marL="114300" indent="0">
              <a:lnSpc>
                <a:spcPct val="90000"/>
              </a:lnSpc>
              <a:spcBef>
                <a:spcPct val="20000"/>
              </a:spcBef>
              <a:spcAft>
                <a:spcPts val="600"/>
              </a:spcAft>
              <a:buSzPct val="92000"/>
              <a:buFont typeface="Wingdings 2" panose="05020102010507070707" pitchFamily="18" charset="2"/>
              <a:buChar char=""/>
            </a:pPr>
            <a:r>
              <a:rPr lang="en-US" dirty="0">
                <a:solidFill>
                  <a:schemeClr val="tx2"/>
                </a:solidFill>
                <a:ea typeface="+mn-ea"/>
                <a:cs typeface="+mn-cs"/>
              </a:rPr>
              <a:t>The test covers the following areas (known as Content Domains): </a:t>
            </a:r>
          </a:p>
          <a:p>
            <a:pPr>
              <a:lnSpc>
                <a:spcPct val="90000"/>
              </a:lnSpc>
              <a:spcBef>
                <a:spcPct val="20000"/>
              </a:spcBef>
              <a:spcAft>
                <a:spcPts val="600"/>
              </a:spcAft>
              <a:buSzPct val="92000"/>
              <a:buFont typeface="Wingdings 2" panose="05020102010507070707" pitchFamily="18" charset="2"/>
              <a:buChar char=""/>
            </a:pPr>
            <a:r>
              <a:rPr lang="en-US" dirty="0">
                <a:solidFill>
                  <a:schemeClr val="tx2"/>
                </a:solidFill>
                <a:ea typeface="+mn-ea"/>
                <a:cs typeface="+mn-cs"/>
              </a:rPr>
              <a:t>Give/ explain the meaning of words in context;</a:t>
            </a:r>
          </a:p>
          <a:p>
            <a:pPr>
              <a:lnSpc>
                <a:spcPct val="90000"/>
              </a:lnSpc>
              <a:spcBef>
                <a:spcPct val="20000"/>
              </a:spcBef>
              <a:spcAft>
                <a:spcPts val="600"/>
              </a:spcAft>
              <a:buSzPct val="92000"/>
              <a:buFont typeface="Wingdings 2" panose="05020102010507070707" pitchFamily="18" charset="2"/>
              <a:buChar char=""/>
            </a:pPr>
            <a:r>
              <a:rPr lang="en-US" dirty="0">
                <a:solidFill>
                  <a:schemeClr val="tx2"/>
                </a:solidFill>
                <a:ea typeface="+mn-ea"/>
                <a:cs typeface="+mn-cs"/>
              </a:rPr>
              <a:t>Retrieve and record information/ identify key details from fiction and non-fiction;</a:t>
            </a:r>
          </a:p>
          <a:p>
            <a:pPr>
              <a:lnSpc>
                <a:spcPct val="90000"/>
              </a:lnSpc>
              <a:spcBef>
                <a:spcPct val="20000"/>
              </a:spcBef>
              <a:spcAft>
                <a:spcPts val="600"/>
              </a:spcAft>
              <a:buSzPct val="92000"/>
              <a:buFont typeface="Wingdings 2" panose="05020102010507070707" pitchFamily="18" charset="2"/>
              <a:buChar char=""/>
            </a:pPr>
            <a:r>
              <a:rPr lang="en-US" dirty="0" err="1">
                <a:solidFill>
                  <a:schemeClr val="tx2"/>
                </a:solidFill>
                <a:ea typeface="+mn-ea"/>
                <a:cs typeface="+mn-cs"/>
              </a:rPr>
              <a:t>Summarise</a:t>
            </a:r>
            <a:r>
              <a:rPr lang="en-US" dirty="0">
                <a:solidFill>
                  <a:schemeClr val="tx2"/>
                </a:solidFill>
                <a:ea typeface="+mn-ea"/>
                <a:cs typeface="+mn-cs"/>
              </a:rPr>
              <a:t> main ideas from more than one paragraph;</a:t>
            </a:r>
          </a:p>
          <a:p>
            <a:pPr>
              <a:lnSpc>
                <a:spcPct val="90000"/>
              </a:lnSpc>
              <a:spcBef>
                <a:spcPct val="20000"/>
              </a:spcBef>
              <a:spcAft>
                <a:spcPts val="600"/>
              </a:spcAft>
              <a:buSzPct val="92000"/>
              <a:buFont typeface="Wingdings 2" panose="05020102010507070707" pitchFamily="18" charset="2"/>
              <a:buChar char=""/>
            </a:pPr>
            <a:r>
              <a:rPr lang="en-US" dirty="0">
                <a:solidFill>
                  <a:schemeClr val="tx2"/>
                </a:solidFill>
                <a:ea typeface="+mn-ea"/>
                <a:cs typeface="+mn-cs"/>
              </a:rPr>
              <a:t>Make inferences from the text/ explain and justify inferences with evidence from the text;</a:t>
            </a:r>
          </a:p>
          <a:p>
            <a:pPr>
              <a:lnSpc>
                <a:spcPct val="90000"/>
              </a:lnSpc>
              <a:spcBef>
                <a:spcPct val="20000"/>
              </a:spcBef>
              <a:spcAft>
                <a:spcPts val="600"/>
              </a:spcAft>
              <a:buSzPct val="92000"/>
              <a:buFont typeface="Wingdings 2" panose="05020102010507070707" pitchFamily="18" charset="2"/>
              <a:buChar char=""/>
            </a:pPr>
            <a:r>
              <a:rPr lang="en-US" dirty="0">
                <a:solidFill>
                  <a:schemeClr val="tx2"/>
                </a:solidFill>
                <a:ea typeface="+mn-ea"/>
                <a:cs typeface="+mn-cs"/>
              </a:rPr>
              <a:t>Predict what might happen from details stated and implied;</a:t>
            </a:r>
          </a:p>
          <a:p>
            <a:pPr>
              <a:lnSpc>
                <a:spcPct val="90000"/>
              </a:lnSpc>
              <a:spcBef>
                <a:spcPct val="20000"/>
              </a:spcBef>
              <a:spcAft>
                <a:spcPts val="600"/>
              </a:spcAft>
              <a:buSzPct val="92000"/>
              <a:buFont typeface="Wingdings 2" panose="05020102010507070707" pitchFamily="18" charset="2"/>
              <a:buChar char=""/>
            </a:pPr>
            <a:r>
              <a:rPr lang="en-US" dirty="0">
                <a:solidFill>
                  <a:schemeClr val="tx2"/>
                </a:solidFill>
                <a:ea typeface="+mn-ea"/>
                <a:cs typeface="+mn-cs"/>
              </a:rPr>
              <a:t>Identify/ explain how information/ narrative content is related and contributes to meaning as a whole; </a:t>
            </a:r>
          </a:p>
          <a:p>
            <a:pPr>
              <a:lnSpc>
                <a:spcPct val="90000"/>
              </a:lnSpc>
              <a:spcBef>
                <a:spcPct val="20000"/>
              </a:spcBef>
              <a:spcAft>
                <a:spcPts val="600"/>
              </a:spcAft>
              <a:buSzPct val="92000"/>
              <a:buFont typeface="Wingdings 2" panose="05020102010507070707" pitchFamily="18" charset="2"/>
              <a:buChar char=""/>
            </a:pPr>
            <a:r>
              <a:rPr lang="en-US" dirty="0">
                <a:solidFill>
                  <a:schemeClr val="tx2"/>
                </a:solidFill>
                <a:ea typeface="+mn-ea"/>
                <a:cs typeface="+mn-cs"/>
              </a:rPr>
              <a:t>Identify/ explain how meaning is enhanced through choice of words and phrases;</a:t>
            </a:r>
          </a:p>
          <a:p>
            <a:pPr>
              <a:lnSpc>
                <a:spcPct val="90000"/>
              </a:lnSpc>
              <a:spcBef>
                <a:spcPct val="20000"/>
              </a:spcBef>
              <a:spcAft>
                <a:spcPts val="600"/>
              </a:spcAft>
              <a:buSzPct val="92000"/>
              <a:buFont typeface="Wingdings 2" panose="05020102010507070707" pitchFamily="18" charset="2"/>
              <a:buChar char=""/>
            </a:pPr>
            <a:r>
              <a:rPr lang="en-US" dirty="0">
                <a:solidFill>
                  <a:schemeClr val="tx2"/>
                </a:solidFill>
                <a:ea typeface="+mn-ea"/>
                <a:cs typeface="+mn-cs"/>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a:xfrm>
            <a:off x="7918725" y="6425344"/>
            <a:ext cx="789381" cy="365125"/>
          </a:xfrm>
        </p:spPr>
        <p:txBody>
          <a:bodyPr vert="horz" lIns="91440" tIns="45720" rIns="91440" bIns="45720" rtlCol="0" anchor="ctr">
            <a:normAutofit/>
          </a:bodyPr>
          <a:lstStyle/>
          <a:p>
            <a:pPr>
              <a:spcAft>
                <a:spcPts val="600"/>
              </a:spcAft>
            </a:pPr>
            <a:fld id="{00000000-1234-1234-1234-123412341234}" type="slidenum">
              <a:rPr lang="en-US">
                <a:solidFill>
                  <a:schemeClr val="tx1">
                    <a:lumMod val="75000"/>
                    <a:lumOff val="25000"/>
                  </a:schemeClr>
                </a:solidFill>
              </a:rPr>
              <a:pPr>
                <a:spcAft>
                  <a:spcPts val="600"/>
                </a:spcAft>
              </a:pPr>
              <a:t>10</a:t>
            </a:fld>
            <a:endParaRPr lang="en-US">
              <a:solidFill>
                <a:schemeClr val="tx1">
                  <a:lumMod val="75000"/>
                  <a:lumOff val="25000"/>
                </a:schemeClr>
              </a:solidFill>
            </a:endParaRPr>
          </a:p>
        </p:txBody>
      </p:sp>
    </p:spTree>
    <p:extLst>
      <p:ext uri="{BB962C8B-B14F-4D97-AF65-F5344CB8AC3E}">
        <p14:creationId xmlns:p14="http://schemas.microsoft.com/office/powerpoint/2010/main" val="1167310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a:xfrm>
            <a:off x="252998" y="621103"/>
            <a:ext cx="8520600" cy="579701"/>
          </a:xfrm>
        </p:spPr>
        <p:txBody>
          <a:bodyPr/>
          <a:lstStyle/>
          <a:p>
            <a:r>
              <a:rPr lang="en-GB" dirty="0">
                <a:solidFill>
                  <a:schemeClr val="accent1">
                    <a:lumMod val="75000"/>
                  </a:schemeClr>
                </a:solidFill>
              </a:rPr>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194559" y="1071929"/>
            <a:ext cx="8520601" cy="3829573"/>
          </a:xfrm>
        </p:spPr>
        <p:txBody>
          <a:bodyPr/>
          <a:lstStyle/>
          <a:p>
            <a:pPr marL="114300" indent="0">
              <a:buNone/>
            </a:pPr>
            <a:r>
              <a:rPr lang="en-GB" sz="1800" dirty="0"/>
              <a:t>The reading SATs paper requires a range of answer styles.</a:t>
            </a:r>
          </a:p>
          <a:p>
            <a:pPr marL="114300" indent="0">
              <a:buNone/>
            </a:pPr>
            <a:endParaRPr lang="en-GB" sz="1800" dirty="0"/>
          </a:p>
          <a:p>
            <a:pPr marL="114300" indent="0">
              <a:buNone/>
            </a:pPr>
            <a:r>
              <a:rPr lang="en-GB" sz="1800"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5" name="Picture 4">
            <a:extLst>
              <a:ext uri="{FF2B5EF4-FFF2-40B4-BE49-F238E27FC236}">
                <a16:creationId xmlns:a16="http://schemas.microsoft.com/office/drawing/2014/main" id="{FADE79CB-CE9D-964D-AACE-11D9BF601536}"/>
              </a:ext>
            </a:extLst>
          </p:cNvPr>
          <p:cNvPicPr>
            <a:picLocks noChangeAspect="1"/>
          </p:cNvPicPr>
          <p:nvPr/>
        </p:nvPicPr>
        <p:blipFill>
          <a:blip r:embed="rId3"/>
          <a:stretch>
            <a:fillRect/>
          </a:stretch>
        </p:blipFill>
        <p:spPr>
          <a:xfrm>
            <a:off x="41939" y="2015108"/>
            <a:ext cx="5748820" cy="2217402"/>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8CB5407F-7C78-BE41-A84B-9C0F21305D34}"/>
              </a:ext>
            </a:extLst>
          </p:cNvPr>
          <p:cNvPicPr>
            <a:picLocks noChangeAspect="1"/>
          </p:cNvPicPr>
          <p:nvPr/>
        </p:nvPicPr>
        <p:blipFill>
          <a:blip r:embed="rId4"/>
          <a:stretch>
            <a:fillRect/>
          </a:stretch>
        </p:blipFill>
        <p:spPr>
          <a:xfrm>
            <a:off x="1076888" y="4323571"/>
            <a:ext cx="5853246" cy="2186927"/>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0FF2AF05-43BD-AD41-8808-71BEAAA2AAC0}"/>
              </a:ext>
            </a:extLst>
          </p:cNvPr>
          <p:cNvPicPr>
            <a:picLocks noChangeAspect="1"/>
          </p:cNvPicPr>
          <p:nvPr/>
        </p:nvPicPr>
        <p:blipFill>
          <a:blip r:embed="rId5"/>
          <a:stretch>
            <a:fillRect/>
          </a:stretch>
        </p:blipFill>
        <p:spPr>
          <a:xfrm>
            <a:off x="3491880" y="2607237"/>
            <a:ext cx="5529278" cy="162527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a:xfrm>
            <a:off x="226208" y="567132"/>
            <a:ext cx="8520600" cy="579701"/>
          </a:xfrm>
        </p:spPr>
        <p:txBody>
          <a:bodyPr/>
          <a:lstStyle/>
          <a:p>
            <a:r>
              <a:rPr lang="en-GB" dirty="0">
                <a:solidFill>
                  <a:schemeClr val="accent1">
                    <a:lumMod val="75000"/>
                  </a:schemeClr>
                </a:solidFill>
              </a:rPr>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5497" y="976477"/>
            <a:ext cx="2376264" cy="1156379"/>
          </a:xfrm>
        </p:spPr>
        <p:txBody>
          <a:bodyPr/>
          <a:lstStyle/>
          <a:p>
            <a:pPr marL="114300" indent="0">
              <a:buNone/>
            </a:pPr>
            <a:r>
              <a:rPr lang="en-GB" sz="2000" dirty="0"/>
              <a:t>Example questions:</a:t>
            </a:r>
          </a:p>
          <a:p>
            <a:pPr marL="114300" indent="0">
              <a:buNone/>
            </a:pPr>
            <a:r>
              <a:rPr lang="en-GB" sz="2000" dirty="0"/>
              <a:t>Based on text 2: My Circus Life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10" name="Picture 9">
            <a:extLst>
              <a:ext uri="{FF2B5EF4-FFF2-40B4-BE49-F238E27FC236}">
                <a16:creationId xmlns:a16="http://schemas.microsoft.com/office/drawing/2014/main" id="{A840D5BF-EF4F-C347-B74B-2F2EA7FA4A4E}"/>
              </a:ext>
            </a:extLst>
          </p:cNvPr>
          <p:cNvPicPr>
            <a:picLocks noChangeAspect="1"/>
          </p:cNvPicPr>
          <p:nvPr/>
        </p:nvPicPr>
        <p:blipFill>
          <a:blip r:embed="rId3"/>
          <a:stretch>
            <a:fillRect/>
          </a:stretch>
        </p:blipFill>
        <p:spPr>
          <a:xfrm>
            <a:off x="3253976" y="2939762"/>
            <a:ext cx="5744985" cy="3713609"/>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A79EB040-321C-F04C-A730-EC4FFAF82E5D}"/>
              </a:ext>
            </a:extLst>
          </p:cNvPr>
          <p:cNvPicPr>
            <a:picLocks noChangeAspect="1"/>
          </p:cNvPicPr>
          <p:nvPr/>
        </p:nvPicPr>
        <p:blipFill>
          <a:blip r:embed="rId4"/>
          <a:stretch>
            <a:fillRect/>
          </a:stretch>
        </p:blipFill>
        <p:spPr>
          <a:xfrm>
            <a:off x="2803233" y="504014"/>
            <a:ext cx="6264854" cy="1915256"/>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645D87AB-75E1-C34A-925F-A82CEB15926B}"/>
              </a:ext>
            </a:extLst>
          </p:cNvPr>
          <p:cNvPicPr>
            <a:picLocks noChangeAspect="1"/>
          </p:cNvPicPr>
          <p:nvPr/>
        </p:nvPicPr>
        <p:blipFill>
          <a:blip r:embed="rId5"/>
          <a:stretch>
            <a:fillRect/>
          </a:stretch>
        </p:blipFill>
        <p:spPr>
          <a:xfrm>
            <a:off x="38823" y="3598700"/>
            <a:ext cx="3463285" cy="168006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a:xfrm>
            <a:off x="311701" y="590692"/>
            <a:ext cx="8520600" cy="579701"/>
          </a:xfrm>
        </p:spPr>
        <p:txBody>
          <a:bodyPr/>
          <a:lstStyle/>
          <a:p>
            <a:r>
              <a:rPr lang="en-GB" dirty="0">
                <a:solidFill>
                  <a:schemeClr val="accent1">
                    <a:lumMod val="75000"/>
                  </a:schemeClr>
                </a:solidFill>
              </a:rPr>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924739"/>
            <a:ext cx="8520601" cy="698729"/>
          </a:xfrm>
        </p:spPr>
        <p:txBody>
          <a:bodyPr/>
          <a:lstStyle/>
          <a:p>
            <a:pPr marL="114300" indent="0">
              <a:buNone/>
            </a:pPr>
            <a:r>
              <a:rPr lang="en-GB" dirty="0"/>
              <a:t>Example questions:</a:t>
            </a:r>
          </a:p>
          <a:p>
            <a:pPr marL="114300" indent="0">
              <a:buNone/>
            </a:pPr>
            <a:r>
              <a:rPr lang="en-GB" dirty="0"/>
              <a:t>Based on the whole text</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5" name="Picture 4">
            <a:extLst>
              <a:ext uri="{FF2B5EF4-FFF2-40B4-BE49-F238E27FC236}">
                <a16:creationId xmlns:a16="http://schemas.microsoft.com/office/drawing/2014/main" id="{166DC3C7-04EF-894B-95F0-9571FBF66887}"/>
              </a:ext>
            </a:extLst>
          </p:cNvPr>
          <p:cNvPicPr>
            <a:picLocks noChangeAspect="1"/>
          </p:cNvPicPr>
          <p:nvPr/>
        </p:nvPicPr>
        <p:blipFill>
          <a:blip r:embed="rId3"/>
          <a:stretch>
            <a:fillRect/>
          </a:stretch>
        </p:blipFill>
        <p:spPr>
          <a:xfrm>
            <a:off x="75707" y="2348880"/>
            <a:ext cx="4967765" cy="2980659"/>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C566763-120C-1D46-8278-404828A9B845}"/>
              </a:ext>
            </a:extLst>
          </p:cNvPr>
          <p:cNvPicPr>
            <a:picLocks noChangeAspect="1"/>
          </p:cNvPicPr>
          <p:nvPr/>
        </p:nvPicPr>
        <p:blipFill>
          <a:blip r:embed="rId4"/>
          <a:stretch>
            <a:fillRect/>
          </a:stretch>
        </p:blipFill>
        <p:spPr>
          <a:xfrm>
            <a:off x="4807993" y="1029475"/>
            <a:ext cx="4260300" cy="447213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078A52F-85EA-4C0B-962B-D9D9DD4DD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919797D5-5700-4683-B30A-5B4D56CB82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4856A7B9-9801-42EC-A4C9-7E22A56EF5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A8D10092-A860-4EFB-963F-A14DA3648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BABD8CBF-1782-456F-AF12-36CD021CCC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Colourful paper stripes">
            <a:extLst>
              <a:ext uri="{FF2B5EF4-FFF2-40B4-BE49-F238E27FC236}">
                <a16:creationId xmlns:a16="http://schemas.microsoft.com/office/drawing/2014/main" id="{05069702-0E58-9B31-7F62-0CFB695A135F}"/>
              </a:ext>
            </a:extLst>
          </p:cNvPr>
          <p:cNvPicPr>
            <a:picLocks noChangeAspect="1"/>
          </p:cNvPicPr>
          <p:nvPr/>
        </p:nvPicPr>
        <p:blipFill rotWithShape="1">
          <a:blip r:embed="rId3">
            <a:duotone>
              <a:schemeClr val="bg2">
                <a:shade val="45000"/>
                <a:satMod val="135000"/>
              </a:schemeClr>
              <a:prstClr val="white"/>
            </a:duotone>
            <a:alphaModFix amt="35000"/>
          </a:blip>
          <a:srcRect r="10999" b="-1"/>
          <a:stretch/>
        </p:blipFill>
        <p:spPr>
          <a:xfrm>
            <a:off x="20" y="10"/>
            <a:ext cx="9143980" cy="6857990"/>
          </a:xfrm>
          <a:prstGeom prst="rect">
            <a:avLst/>
          </a:prstGeom>
        </p:spPr>
      </p:pic>
      <p:sp>
        <p:nvSpPr>
          <p:cNvPr id="20" name="Rectangle 19">
            <a:extLst>
              <a:ext uri="{FF2B5EF4-FFF2-40B4-BE49-F238E27FC236}">
                <a16:creationId xmlns:a16="http://schemas.microsoft.com/office/drawing/2014/main" id="{18A186C0-DD3C-4FF4-B165-943244CBD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a:xfrm>
            <a:off x="435894" y="702156"/>
            <a:ext cx="8272212" cy="1013800"/>
          </a:xfrm>
        </p:spPr>
        <p:txBody>
          <a:bodyPr vert="horz" lIns="91440" tIns="45720" rIns="91440" bIns="45720" rtlCol="0" anchor="b">
            <a:normAutofit/>
          </a:bodyPr>
          <a:lstStyle/>
          <a:p>
            <a:pPr>
              <a:spcBef>
                <a:spcPct val="0"/>
              </a:spcBef>
            </a:pPr>
            <a:r>
              <a:rPr lang="en-US" sz="2800">
                <a:latin typeface="+mj-lt"/>
              </a:rPr>
              <a:t>Reading </a:t>
            </a:r>
          </a:p>
        </p:txBody>
      </p:sp>
      <p:grpSp>
        <p:nvGrpSpPr>
          <p:cNvPr id="22" name="Group 21">
            <a:extLst>
              <a:ext uri="{FF2B5EF4-FFF2-40B4-BE49-F238E27FC236}">
                <a16:creationId xmlns:a16="http://schemas.microsoft.com/office/drawing/2014/main" id="{7E6B15A5-F4B5-4786-934F-E57C7FA302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4900" y="453643"/>
            <a:ext cx="8474200" cy="98554"/>
            <a:chOff x="446534" y="453643"/>
            <a:chExt cx="11298933" cy="98554"/>
          </a:xfrm>
        </p:grpSpPr>
        <p:sp>
          <p:nvSpPr>
            <p:cNvPr id="23" name="Rectangle 22">
              <a:extLst>
                <a:ext uri="{FF2B5EF4-FFF2-40B4-BE49-F238E27FC236}">
                  <a16:creationId xmlns:a16="http://schemas.microsoft.com/office/drawing/2014/main" id="{64C8356C-9FE6-4DFB-8DBF-FDC1EE3102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5DDAF1C0-5210-43EC-A140-4032C6EBE8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4">
              <a:extLst>
                <a:ext uri="{FF2B5EF4-FFF2-40B4-BE49-F238E27FC236}">
                  <a16:creationId xmlns:a16="http://schemas.microsoft.com/office/drawing/2014/main" id="{71A89CEF-B8CB-4CA8-BD58-AE4392F25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a:xfrm>
            <a:off x="330214" y="1891454"/>
            <a:ext cx="8377891" cy="4705898"/>
          </a:xfrm>
        </p:spPr>
        <p:txBody>
          <a:bodyPr vert="horz" lIns="91440" tIns="45720" rIns="91440" bIns="45720" rtlCol="0" anchor="ctr">
            <a:normAutofit lnSpcReduction="10000"/>
          </a:bodyPr>
          <a:lstStyle/>
          <a:p>
            <a:pPr marL="114300" indent="0">
              <a:lnSpc>
                <a:spcPct val="90000"/>
              </a:lnSpc>
              <a:spcBef>
                <a:spcPct val="20000"/>
              </a:spcBef>
              <a:spcAft>
                <a:spcPts val="600"/>
              </a:spcAft>
              <a:buSzPct val="92000"/>
              <a:buFont typeface="Wingdings 2" panose="05020102010507070707" pitchFamily="18" charset="2"/>
              <a:buChar char=""/>
            </a:pPr>
            <a:r>
              <a:rPr lang="en-US" sz="2000" dirty="0">
                <a:solidFill>
                  <a:schemeClr val="tx2"/>
                </a:solidFill>
                <a:ea typeface="+mn-ea"/>
                <a:cs typeface="+mn-cs"/>
              </a:rPr>
              <a:t>Since the current testing formation for the SATs began in 2016, there has been a tendency for three types of questions to be the most popular. </a:t>
            </a:r>
          </a:p>
          <a:p>
            <a:pPr marL="114300" indent="0">
              <a:lnSpc>
                <a:spcPct val="90000"/>
              </a:lnSpc>
              <a:spcBef>
                <a:spcPct val="20000"/>
              </a:spcBef>
              <a:spcAft>
                <a:spcPts val="600"/>
              </a:spcAft>
              <a:buSzPct val="92000"/>
              <a:buFont typeface="Wingdings 2" panose="05020102010507070707" pitchFamily="18" charset="2"/>
              <a:buChar char=""/>
            </a:pPr>
            <a:endParaRPr lang="en-US" sz="2000" dirty="0">
              <a:solidFill>
                <a:schemeClr val="tx2"/>
              </a:solidFill>
              <a:ea typeface="+mn-ea"/>
              <a:cs typeface="+mn-cs"/>
            </a:endParaRPr>
          </a:p>
          <a:p>
            <a:pPr marL="114300" indent="0">
              <a:lnSpc>
                <a:spcPct val="90000"/>
              </a:lnSpc>
              <a:spcBef>
                <a:spcPct val="20000"/>
              </a:spcBef>
              <a:spcAft>
                <a:spcPts val="600"/>
              </a:spcAft>
              <a:buSzPct val="92000"/>
              <a:buFont typeface="Wingdings 2" panose="05020102010507070707" pitchFamily="18" charset="2"/>
              <a:buChar char=""/>
            </a:pPr>
            <a:r>
              <a:rPr lang="en-US" sz="2000" dirty="0">
                <a:solidFill>
                  <a:schemeClr val="tx2"/>
                </a:solidFill>
                <a:ea typeface="+mn-ea"/>
                <a:cs typeface="+mn-cs"/>
              </a:rPr>
              <a:t>In the 2024 Reading SATs paper,</a:t>
            </a:r>
          </a:p>
          <a:p>
            <a:pPr>
              <a:lnSpc>
                <a:spcPct val="90000"/>
              </a:lnSpc>
              <a:spcBef>
                <a:spcPct val="20000"/>
              </a:spcBef>
              <a:spcAft>
                <a:spcPts val="600"/>
              </a:spcAft>
              <a:buSzPct val="92000"/>
              <a:buFont typeface="Wingdings 2" panose="05020102010507070707" pitchFamily="18" charset="2"/>
              <a:buChar char=""/>
            </a:pPr>
            <a:r>
              <a:rPr lang="en-US" sz="2000" dirty="0">
                <a:solidFill>
                  <a:schemeClr val="tx2"/>
                </a:solidFill>
                <a:ea typeface="+mn-ea"/>
                <a:cs typeface="+mn-cs"/>
              </a:rPr>
              <a:t>10% of marks could be gained from answering questions involving giving and explaining the meaning of words in context;</a:t>
            </a:r>
          </a:p>
          <a:p>
            <a:pPr>
              <a:lnSpc>
                <a:spcPct val="90000"/>
              </a:lnSpc>
              <a:spcBef>
                <a:spcPct val="20000"/>
              </a:spcBef>
              <a:spcAft>
                <a:spcPts val="600"/>
              </a:spcAft>
              <a:buSzPct val="92000"/>
              <a:buFont typeface="Wingdings 2" panose="05020102010507070707" pitchFamily="18" charset="2"/>
              <a:buChar char=""/>
            </a:pPr>
            <a:r>
              <a:rPr lang="en-US" sz="2000" dirty="0">
                <a:solidFill>
                  <a:schemeClr val="tx2"/>
                </a:solidFill>
                <a:ea typeface="+mn-ea"/>
                <a:cs typeface="+mn-cs"/>
              </a:rPr>
              <a:t>38% of marks could be gained from answering questions involving retrieving and recording information or identifying key details from a text;</a:t>
            </a:r>
          </a:p>
          <a:p>
            <a:pPr>
              <a:lnSpc>
                <a:spcPct val="90000"/>
              </a:lnSpc>
              <a:spcBef>
                <a:spcPct val="20000"/>
              </a:spcBef>
              <a:spcAft>
                <a:spcPts val="600"/>
              </a:spcAft>
              <a:buSzPct val="92000"/>
              <a:buFont typeface="Wingdings 2" panose="05020102010507070707" pitchFamily="18" charset="2"/>
              <a:buChar char=""/>
            </a:pPr>
            <a:r>
              <a:rPr lang="en-US" sz="2000" dirty="0">
                <a:solidFill>
                  <a:schemeClr val="tx2"/>
                </a:solidFill>
                <a:ea typeface="+mn-ea"/>
                <a:cs typeface="+mn-cs"/>
              </a:rPr>
              <a:t>44% of marks could be gained from answering questions involving making inferences from a text and justifying inferences with text evidence. </a:t>
            </a:r>
          </a:p>
          <a:p>
            <a:pPr marL="114300" indent="0">
              <a:lnSpc>
                <a:spcPct val="90000"/>
              </a:lnSpc>
              <a:spcBef>
                <a:spcPct val="20000"/>
              </a:spcBef>
              <a:spcAft>
                <a:spcPts val="600"/>
              </a:spcAft>
              <a:buSzPct val="92000"/>
              <a:buFont typeface="Wingdings 2" panose="05020102010507070707" pitchFamily="18" charset="2"/>
              <a:buChar char=""/>
            </a:pPr>
            <a:endParaRPr lang="en-US" sz="2000" dirty="0">
              <a:solidFill>
                <a:schemeClr val="tx2"/>
              </a:solidFill>
              <a:ea typeface="+mn-ea"/>
              <a:cs typeface="+mn-cs"/>
            </a:endParaRPr>
          </a:p>
          <a:p>
            <a:pPr marL="114300" indent="0">
              <a:lnSpc>
                <a:spcPct val="90000"/>
              </a:lnSpc>
              <a:spcBef>
                <a:spcPct val="20000"/>
              </a:spcBef>
              <a:spcAft>
                <a:spcPts val="600"/>
              </a:spcAft>
              <a:buSzPct val="92000"/>
              <a:buFont typeface="Wingdings 2" panose="05020102010507070707" pitchFamily="18" charset="2"/>
              <a:buChar char=""/>
            </a:pPr>
            <a:r>
              <a:rPr lang="en-US" sz="2000" dirty="0">
                <a:solidFill>
                  <a:schemeClr val="tx2"/>
                </a:solidFill>
                <a:ea typeface="+mn-ea"/>
                <a:cs typeface="+mn-cs"/>
              </a:rPr>
              <a:t>When reading with your child at home try focusing on these types of questions. </a:t>
            </a:r>
          </a:p>
          <a:p>
            <a:pPr>
              <a:lnSpc>
                <a:spcPct val="90000"/>
              </a:lnSpc>
              <a:spcBef>
                <a:spcPct val="20000"/>
              </a:spcBef>
              <a:spcAft>
                <a:spcPts val="600"/>
              </a:spcAft>
              <a:buSzPct val="92000"/>
              <a:buFont typeface="Wingdings 2" panose="05020102010507070707" pitchFamily="18" charset="2"/>
              <a:buChar char=""/>
            </a:pPr>
            <a:endParaRPr lang="en-US" sz="2000" dirty="0">
              <a:solidFill>
                <a:schemeClr val="tx2"/>
              </a:solidFill>
              <a:ea typeface="+mn-ea"/>
              <a:cs typeface="+mn-cs"/>
            </a:endParaRPr>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a:xfrm>
            <a:off x="7918725" y="5956137"/>
            <a:ext cx="789381" cy="365125"/>
          </a:xfrm>
        </p:spPr>
        <p:txBody>
          <a:bodyPr vert="horz" lIns="91440" tIns="45720" rIns="91440" bIns="45720" rtlCol="0" anchor="ctr">
            <a:normAutofit/>
          </a:bodyPr>
          <a:lstStyle/>
          <a:p>
            <a:pPr>
              <a:spcAft>
                <a:spcPts val="600"/>
              </a:spcAft>
            </a:pPr>
            <a:fld id="{00000000-1234-1234-1234-123412341234}" type="slidenum">
              <a:rPr lang="en-US" smtClean="0"/>
              <a:pPr>
                <a:spcAft>
                  <a:spcPts val="600"/>
                </a:spcAft>
              </a:pPr>
              <a:t>14</a:t>
            </a:fld>
            <a:endParaRPr lang="en-US"/>
          </a:p>
        </p:txBody>
      </p:sp>
    </p:spTree>
    <p:extLst>
      <p:ext uri="{BB962C8B-B14F-4D97-AF65-F5344CB8AC3E}">
        <p14:creationId xmlns:p14="http://schemas.microsoft.com/office/powerpoint/2010/main"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62618-0D02-4C29-88C5-1EDF7F3234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1E2747F4-A0AE-425C-B527-E3E32461FE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9707F29A-1576-479E-B227-0D6498601B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17B26C7-6F2F-453C-9C08-71E199E52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6798E696-4BBA-46BE-AD86-F7E300B89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1363"/>
            <a:ext cx="9143999" cy="62566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90B0CA3-C333-4560-9975-E31D1B7B92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723899"/>
            <a:ext cx="2777490" cy="566666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a:xfrm>
            <a:off x="6277232" y="1037967"/>
            <a:ext cx="2290568" cy="4709131"/>
          </a:xfrm>
        </p:spPr>
        <p:txBody>
          <a:bodyPr vert="horz" lIns="91440" tIns="45720" rIns="91440" bIns="45720" rtlCol="0" anchor="ctr">
            <a:normAutofit/>
          </a:bodyPr>
          <a:lstStyle/>
          <a:p>
            <a:pPr>
              <a:spcBef>
                <a:spcPct val="0"/>
              </a:spcBef>
            </a:pPr>
            <a:r>
              <a:rPr lang="en-US" sz="2800" dirty="0" err="1">
                <a:solidFill>
                  <a:srgbClr val="FFFEFF"/>
                </a:solidFill>
                <a:latin typeface="+mj-lt"/>
              </a:rPr>
              <a:t>Maths</a:t>
            </a:r>
            <a:r>
              <a:rPr lang="en-US" sz="2800" dirty="0">
                <a:solidFill>
                  <a:srgbClr val="FFFEFF"/>
                </a:solidFill>
                <a:latin typeface="+mj-lt"/>
              </a:rPr>
              <a:t>: Wednesday 14</a:t>
            </a:r>
            <a:r>
              <a:rPr lang="en-US" sz="2800" baseline="30000" dirty="0">
                <a:solidFill>
                  <a:srgbClr val="FFFEFF"/>
                </a:solidFill>
                <a:latin typeface="+mj-lt"/>
              </a:rPr>
              <a:t>th</a:t>
            </a:r>
            <a:r>
              <a:rPr lang="en-US" sz="2800" dirty="0">
                <a:solidFill>
                  <a:srgbClr val="FFFEFF"/>
                </a:solidFill>
                <a:latin typeface="+mj-lt"/>
              </a:rPr>
              <a:t>- Thursday 15th</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a:xfrm>
            <a:off x="7918725" y="5956137"/>
            <a:ext cx="789381" cy="365125"/>
          </a:xfrm>
        </p:spPr>
        <p:txBody>
          <a:bodyPr vert="horz" lIns="91440" tIns="45720" rIns="91440" bIns="45720" rtlCol="0" anchor="ctr">
            <a:normAutofit/>
          </a:bodyPr>
          <a:lstStyle/>
          <a:p>
            <a:pPr>
              <a:spcAft>
                <a:spcPts val="600"/>
              </a:spcAft>
            </a:pPr>
            <a:fld id="{00000000-1234-1234-1234-123412341234}" type="slidenum">
              <a:rPr lang="en-US" kern="1200">
                <a:solidFill>
                  <a:schemeClr val="accent1">
                    <a:lumMod val="75000"/>
                    <a:lumOff val="25000"/>
                  </a:schemeClr>
                </a:solidFill>
                <a:latin typeface="+mn-lt"/>
                <a:ea typeface="+mn-ea"/>
                <a:cs typeface="+mn-cs"/>
              </a:rPr>
              <a:pPr>
                <a:spcAft>
                  <a:spcPts val="600"/>
                </a:spcAft>
              </a:pPr>
              <a:t>15</a:t>
            </a:fld>
            <a:endParaRPr lang="en-US" kern="1200">
              <a:solidFill>
                <a:schemeClr val="accent1">
                  <a:lumMod val="75000"/>
                  <a:lumOff val="25000"/>
                </a:schemeClr>
              </a:solidFill>
              <a:latin typeface="+mn-lt"/>
              <a:ea typeface="+mn-ea"/>
              <a:cs typeface="+mn-cs"/>
            </a:endParaRPr>
          </a:p>
        </p:txBody>
      </p:sp>
      <p:graphicFrame>
        <p:nvGraphicFramePr>
          <p:cNvPr id="6" name="Text Placeholder 2">
            <a:extLst>
              <a:ext uri="{FF2B5EF4-FFF2-40B4-BE49-F238E27FC236}">
                <a16:creationId xmlns:a16="http://schemas.microsoft.com/office/drawing/2014/main" id="{E8BC71BB-1472-C5EB-93C6-52E26176F39D}"/>
              </a:ext>
            </a:extLst>
          </p:cNvPr>
          <p:cNvGraphicFramePr/>
          <p:nvPr>
            <p:extLst>
              <p:ext uri="{D42A27DB-BD31-4B8C-83A1-F6EECF244321}">
                <p14:modId xmlns:p14="http://schemas.microsoft.com/office/powerpoint/2010/main" val="713633983"/>
              </p:ext>
            </p:extLst>
          </p:nvPr>
        </p:nvGraphicFramePr>
        <p:xfrm>
          <a:off x="364524" y="1037967"/>
          <a:ext cx="5259278"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a:xfrm>
            <a:off x="242934" y="585076"/>
            <a:ext cx="8520600" cy="579701"/>
          </a:xfrm>
        </p:spPr>
        <p:txBody>
          <a:bodyPr/>
          <a:lstStyle/>
          <a:p>
            <a:r>
              <a:rPr lang="en-GB" dirty="0">
                <a:solidFill>
                  <a:schemeClr val="accent1">
                    <a:lumMod val="75000"/>
                  </a:schemeClr>
                </a:solidFill>
              </a:rPr>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1041421"/>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5" name="Picture 4">
            <a:extLst>
              <a:ext uri="{FF2B5EF4-FFF2-40B4-BE49-F238E27FC236}">
                <a16:creationId xmlns:a16="http://schemas.microsoft.com/office/drawing/2014/main" id="{30C6DA3D-4776-D744-807C-4472572603F5}"/>
              </a:ext>
            </a:extLst>
          </p:cNvPr>
          <p:cNvPicPr>
            <a:picLocks noChangeAspect="1"/>
          </p:cNvPicPr>
          <p:nvPr/>
        </p:nvPicPr>
        <p:blipFill>
          <a:blip r:embed="rId3"/>
          <a:stretch>
            <a:fillRect/>
          </a:stretch>
        </p:blipFill>
        <p:spPr>
          <a:xfrm>
            <a:off x="539552" y="2780928"/>
            <a:ext cx="4176464" cy="3853357"/>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A7EAF5C9-0E03-9D4C-A1C0-559F4E76530F}"/>
              </a:ext>
            </a:extLst>
          </p:cNvPr>
          <p:cNvPicPr>
            <a:picLocks noChangeAspect="1"/>
          </p:cNvPicPr>
          <p:nvPr/>
        </p:nvPicPr>
        <p:blipFill>
          <a:blip r:embed="rId4"/>
          <a:stretch>
            <a:fillRect/>
          </a:stretch>
        </p:blipFill>
        <p:spPr>
          <a:xfrm>
            <a:off x="4943940" y="3149398"/>
            <a:ext cx="3888360" cy="288941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D8C4A86D-ED58-7E40-6AEB-A39AC21ED16F}"/>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7966856" y="635974"/>
            <a:ext cx="773549" cy="701439"/>
          </a:xfrm>
          <a:prstGeom prst="rect">
            <a:avLst/>
          </a:prstGeom>
        </p:spPr>
      </p:pic>
    </p:spTree>
    <p:extLst>
      <p:ext uri="{BB962C8B-B14F-4D97-AF65-F5344CB8AC3E}">
        <p14:creationId xmlns:p14="http://schemas.microsoft.com/office/powerpoint/2010/main" val="763988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8B2F603-B672-4C40-BCA2-1D4D5F92C857}"/>
              </a:ext>
            </a:extLst>
          </p:cNvPr>
          <p:cNvPicPr>
            <a:picLocks noChangeAspect="1"/>
          </p:cNvPicPr>
          <p:nvPr/>
        </p:nvPicPr>
        <p:blipFill>
          <a:blip r:embed="rId3"/>
          <a:stretch>
            <a:fillRect/>
          </a:stretch>
        </p:blipFill>
        <p:spPr>
          <a:xfrm>
            <a:off x="4729054" y="3889935"/>
            <a:ext cx="3771878" cy="1627296"/>
          </a:xfrm>
          <a:prstGeom prst="rect">
            <a:avLst/>
          </a:prstGeom>
          <a:effectLst/>
        </p:spPr>
      </p:pic>
      <p:pic>
        <p:nvPicPr>
          <p:cNvPr id="8" name="Picture 7">
            <a:extLst>
              <a:ext uri="{FF2B5EF4-FFF2-40B4-BE49-F238E27FC236}">
                <a16:creationId xmlns:a16="http://schemas.microsoft.com/office/drawing/2014/main" id="{DAC7A781-AE3F-534D-B145-FDBFDA5B115D}"/>
              </a:ext>
            </a:extLst>
          </p:cNvPr>
          <p:cNvPicPr>
            <a:picLocks noChangeAspect="1"/>
          </p:cNvPicPr>
          <p:nvPr/>
        </p:nvPicPr>
        <p:blipFill>
          <a:blip r:embed="rId4"/>
          <a:stretch>
            <a:fillRect/>
          </a:stretch>
        </p:blipFill>
        <p:spPr>
          <a:xfrm>
            <a:off x="540683" y="3888429"/>
            <a:ext cx="3786158" cy="1628803"/>
          </a:xfrm>
          <a:prstGeom prst="rect">
            <a:avLst/>
          </a:prstGeom>
        </p:spPr>
      </p:pic>
      <p:pic>
        <p:nvPicPr>
          <p:cNvPr id="7" name="Picture 6">
            <a:extLst>
              <a:ext uri="{FF2B5EF4-FFF2-40B4-BE49-F238E27FC236}">
                <a16:creationId xmlns:a16="http://schemas.microsoft.com/office/drawing/2014/main" id="{67A6C7C6-0DEB-DF45-A37F-378F0FD971A2}"/>
              </a:ext>
            </a:extLst>
          </p:cNvPr>
          <p:cNvPicPr>
            <a:picLocks noChangeAspect="1"/>
          </p:cNvPicPr>
          <p:nvPr/>
        </p:nvPicPr>
        <p:blipFill>
          <a:blip r:embed="rId5"/>
          <a:stretch>
            <a:fillRect/>
          </a:stretch>
        </p:blipFill>
        <p:spPr>
          <a:xfrm>
            <a:off x="4729054" y="2053444"/>
            <a:ext cx="3743404" cy="1602779"/>
          </a:xfrm>
          <a:prstGeom prst="rect">
            <a:avLst/>
          </a:prstGeom>
        </p:spPr>
      </p:pic>
      <p:pic>
        <p:nvPicPr>
          <p:cNvPr id="5" name="Picture 4">
            <a:extLst>
              <a:ext uri="{FF2B5EF4-FFF2-40B4-BE49-F238E27FC236}">
                <a16:creationId xmlns:a16="http://schemas.microsoft.com/office/drawing/2014/main" id="{58B41DA8-A5B3-A74E-B4F7-2C87A626AA29}"/>
              </a:ext>
            </a:extLst>
          </p:cNvPr>
          <p:cNvPicPr>
            <a:picLocks noChangeAspect="1"/>
          </p:cNvPicPr>
          <p:nvPr/>
        </p:nvPicPr>
        <p:blipFill>
          <a:blip r:embed="rId6"/>
          <a:stretch>
            <a:fillRect/>
          </a:stretch>
        </p:blipFill>
        <p:spPr>
          <a:xfrm>
            <a:off x="540683" y="2063903"/>
            <a:ext cx="3746256" cy="1610139"/>
          </a:xfrm>
          <a:prstGeom prst="rect">
            <a:avLst/>
          </a:prstGeom>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a:xfrm>
            <a:off x="296549" y="681429"/>
            <a:ext cx="8520600" cy="579701"/>
          </a:xfrm>
        </p:spPr>
        <p:txBody>
          <a:bodyPr/>
          <a:lstStyle/>
          <a:p>
            <a:r>
              <a:rPr lang="en-GB" dirty="0">
                <a:solidFill>
                  <a:schemeClr val="accent1">
                    <a:lumMod val="75000"/>
                  </a:schemeClr>
                </a:solidFill>
              </a:rPr>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1618667"/>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2610309"/>
            <a:ext cx="2654238" cy="880272"/>
            <a:chOff x="1034624" y="1730945"/>
            <a:chExt cx="265423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756469"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sz="1200" dirty="0"/>
                <a:t>   6.48</a:t>
              </a:r>
            </a:p>
            <a:p>
              <a:pPr marL="0" indent="0">
                <a:lnSpc>
                  <a:spcPct val="100000"/>
                </a:lnSpc>
                <a:buNone/>
              </a:pPr>
              <a:r>
                <a:rPr lang="en-GB" sz="1200" u="sng" dirty="0"/>
                <a:t>+ 8.6   </a:t>
              </a:r>
              <a:r>
                <a:rPr lang="en-GB" sz="1200" u="sng" dirty="0">
                  <a:solidFill>
                    <a:schemeClr val="bg1"/>
                  </a:solidFill>
                </a:rPr>
                <a:t>.</a:t>
              </a:r>
            </a:p>
            <a:p>
              <a:pPr marL="0" indent="0">
                <a:lnSpc>
                  <a:spcPct val="100000"/>
                </a:lnSpc>
                <a:buNone/>
              </a:pPr>
              <a:r>
                <a:rPr lang="en-GB" sz="1200" u="sng" dirty="0"/>
                <a:t> 15.08 </a:t>
              </a:r>
            </a:p>
            <a:p>
              <a:pPr marL="0" indent="0">
                <a:lnSpc>
                  <a:spcPct val="150000"/>
                </a:lnSpc>
                <a:buNone/>
              </a:pPr>
              <a:r>
                <a:rPr lang="en-GB" sz="1200"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21324" cy="276999"/>
            </a:xfrm>
            <a:prstGeom prst="rect">
              <a:avLst/>
            </a:prstGeom>
            <a:noFill/>
          </p:spPr>
          <p:txBody>
            <a:bodyPr wrap="square">
              <a:spAutoFit/>
            </a:bodyPr>
            <a:lstStyle/>
            <a:p>
              <a:r>
                <a:rPr lang="en-GB" sz="1200" dirty="0"/>
                <a:t>15.08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2162994"/>
            <a:ext cx="739010" cy="1102965"/>
            <a:chOff x="5219763" y="1283629"/>
            <a:chExt cx="739010" cy="11029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621324"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sz="1200" dirty="0"/>
                <a:t>  596</a:t>
              </a:r>
            </a:p>
            <a:p>
              <a:pPr marL="0" indent="0">
                <a:lnSpc>
                  <a:spcPct val="100000"/>
                </a:lnSpc>
                <a:buNone/>
              </a:pPr>
              <a:r>
                <a:rPr lang="en-GB" sz="1200" u="sng" dirty="0"/>
                <a:t>x    7</a:t>
              </a:r>
            </a:p>
            <a:p>
              <a:pPr marL="0" indent="0">
                <a:lnSpc>
                  <a:spcPct val="100000"/>
                </a:lnSpc>
                <a:buNone/>
              </a:pPr>
              <a:r>
                <a:rPr lang="en-GB" sz="1200" u="sng" dirty="0"/>
                <a:t>4172</a:t>
              </a:r>
            </a:p>
            <a:p>
              <a:pPr marL="0" indent="0">
                <a:lnSpc>
                  <a:spcPct val="150000"/>
                </a:lnSpc>
                <a:buNone/>
              </a:pPr>
              <a:r>
                <a:rPr lang="en-GB" sz="1200" baseline="30000" dirty="0"/>
                <a:t>   6 4</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337449" y="1283629"/>
              <a:ext cx="621324" cy="276999"/>
            </a:xfrm>
            <a:prstGeom prst="rect">
              <a:avLst/>
            </a:prstGeom>
            <a:noFill/>
          </p:spPr>
          <p:txBody>
            <a:bodyPr wrap="square">
              <a:spAutoFit/>
            </a:bodyPr>
            <a:lstStyle/>
            <a:p>
              <a:r>
                <a:rPr lang="en-GB" sz="1200" dirty="0"/>
                <a:t>4,172</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4386251"/>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sz="1200" dirty="0"/>
                <a:t>      4 ÷ 2 = 2</a:t>
              </a:r>
            </a:p>
            <a:p>
              <a:pPr marL="0" indent="0">
                <a:lnSpc>
                  <a:spcPct val="100000"/>
                </a:lnSpc>
                <a:buNone/>
              </a:pPr>
              <a:r>
                <a:rPr lang="en-GB" sz="1200" dirty="0"/>
                <a:t>6 + 2 = 8</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1074146" y="4411301"/>
            <a:ext cx="2669867" cy="933926"/>
            <a:chOff x="5219762" y="3533444"/>
            <a:chExt cx="2669867" cy="933926"/>
          </a:xfrm>
        </p:grpSpPr>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219762" y="3533444"/>
              <a:ext cx="1587437" cy="689642"/>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sz="1200" dirty="0"/>
                <a:t>10% of 3,200 = 320</a:t>
              </a:r>
            </a:p>
            <a:p>
              <a:pPr marL="0" indent="0">
                <a:lnSpc>
                  <a:spcPct val="100000"/>
                </a:lnSpc>
                <a:buNone/>
              </a:pPr>
              <a:r>
                <a:rPr lang="en-GB" sz="1200" dirty="0"/>
                <a:t>  5% of 3,200 = 160</a:t>
              </a:r>
            </a:p>
            <a:p>
              <a:pPr marL="0" indent="0">
                <a:lnSpc>
                  <a:spcPct val="100000"/>
                </a:lnSpc>
                <a:buNone/>
              </a:pPr>
              <a:r>
                <a:rPr lang="en-GB" sz="1200" dirty="0"/>
                <a:t>15% of 3,200 = 480 </a:t>
              </a:r>
              <a:endParaRPr lang="en-GB" sz="1200" u="sng" dirty="0"/>
            </a:p>
          </p:txBody>
        </p:sp>
        <p:sp>
          <p:nvSpPr>
            <p:cNvPr id="33" name="TextBox 32">
              <a:extLst>
                <a:ext uri="{FF2B5EF4-FFF2-40B4-BE49-F238E27FC236}">
                  <a16:creationId xmlns:a16="http://schemas.microsoft.com/office/drawing/2014/main" id="{B3E3E3BC-FE28-46CB-8B0C-F4F1D4876978}"/>
                </a:ext>
              </a:extLst>
            </p:cNvPr>
            <p:cNvSpPr txBox="1"/>
            <p:nvPr/>
          </p:nvSpPr>
          <p:spPr>
            <a:xfrm>
              <a:off x="7268305" y="4190371"/>
              <a:ext cx="621324" cy="276999"/>
            </a:xfrm>
            <a:prstGeom prst="rect">
              <a:avLst/>
            </a:prstGeom>
            <a:noFill/>
          </p:spPr>
          <p:txBody>
            <a:bodyPr wrap="square">
              <a:spAutoFit/>
            </a:bodyPr>
            <a:lstStyle/>
            <a:p>
              <a:r>
                <a:rPr lang="en-GB" sz="1200" dirty="0"/>
                <a:t>480</a:t>
              </a:r>
            </a:p>
          </p:txBody>
        </p:sp>
      </p:grpSp>
    </p:spTree>
    <p:extLst>
      <p:ext uri="{BB962C8B-B14F-4D97-AF65-F5344CB8AC3E}">
        <p14:creationId xmlns:p14="http://schemas.microsoft.com/office/powerpoint/2010/main" val="39055316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705A52-C935-D94C-96FC-60AF8DE29682}"/>
              </a:ext>
            </a:extLst>
          </p:cNvPr>
          <p:cNvPicPr>
            <a:picLocks noChangeAspect="1"/>
          </p:cNvPicPr>
          <p:nvPr/>
        </p:nvPicPr>
        <p:blipFill>
          <a:blip r:embed="rId3"/>
          <a:stretch>
            <a:fillRect/>
          </a:stretch>
        </p:blipFill>
        <p:spPr>
          <a:xfrm>
            <a:off x="46868" y="2175697"/>
            <a:ext cx="4498691" cy="2113998"/>
          </a:xfrm>
          <a:prstGeom prst="rect">
            <a:avLst/>
          </a:prstGeom>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a:xfrm>
            <a:off x="190231" y="872485"/>
            <a:ext cx="8520600" cy="579701"/>
          </a:xfrm>
        </p:spPr>
        <p:txBody>
          <a:bodyPr/>
          <a:lstStyle/>
          <a:p>
            <a:r>
              <a:rPr lang="en-GB" dirty="0">
                <a:solidFill>
                  <a:schemeClr val="accent1">
                    <a:lumMod val="75000"/>
                  </a:schemeClr>
                </a:solidFill>
              </a:rPr>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1596553"/>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7" name="Picture 6">
            <a:extLst>
              <a:ext uri="{FF2B5EF4-FFF2-40B4-BE49-F238E27FC236}">
                <a16:creationId xmlns:a16="http://schemas.microsoft.com/office/drawing/2014/main" id="{E8C1B1E8-13AA-1F48-A1D5-AF50B297E2B9}"/>
              </a:ext>
            </a:extLst>
          </p:cNvPr>
          <p:cNvPicPr>
            <a:picLocks noChangeAspect="1"/>
          </p:cNvPicPr>
          <p:nvPr/>
        </p:nvPicPr>
        <p:blipFill>
          <a:blip r:embed="rId4"/>
          <a:stretch>
            <a:fillRect/>
          </a:stretch>
        </p:blipFill>
        <p:spPr>
          <a:xfrm>
            <a:off x="4592628" y="1813940"/>
            <a:ext cx="4154180" cy="3591874"/>
          </a:xfrm>
          <a:prstGeom prst="rect">
            <a:avLst/>
          </a:prstGeom>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a:xfrm>
            <a:off x="226208" y="743804"/>
            <a:ext cx="8520600" cy="579701"/>
          </a:xfrm>
        </p:spPr>
        <p:txBody>
          <a:bodyPr/>
          <a:lstStyle/>
          <a:p>
            <a:r>
              <a:rPr lang="en-GB" dirty="0">
                <a:solidFill>
                  <a:schemeClr val="accent1">
                    <a:lumMod val="75000"/>
                  </a:schemeClr>
                </a:solidFill>
              </a:rPr>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1596553"/>
            <a:ext cx="8520600" cy="4074975"/>
          </a:xfrm>
        </p:spPr>
        <p:txBody>
          <a:bodyPr/>
          <a:lstStyle/>
          <a:p>
            <a:pPr marL="114300" indent="0">
              <a:buNone/>
            </a:pPr>
            <a:r>
              <a:rPr lang="en-GB" sz="2000" dirty="0">
                <a:solidFill>
                  <a:srgbClr val="283593"/>
                </a:solidFill>
              </a:rPr>
              <a:t>Paper 2 </a:t>
            </a:r>
            <a:r>
              <a:rPr lang="en-GB" sz="2000" dirty="0"/>
              <a:t>will take place </a:t>
            </a:r>
            <a:r>
              <a:rPr lang="en-GB" sz="2000" dirty="0">
                <a:solidFill>
                  <a:srgbClr val="283593"/>
                </a:solidFill>
              </a:rPr>
              <a:t>on Wednesday 14</a:t>
            </a:r>
            <a:r>
              <a:rPr lang="en-GB" sz="2000" baseline="30000" dirty="0">
                <a:solidFill>
                  <a:srgbClr val="283593"/>
                </a:solidFill>
              </a:rPr>
              <a:t>th</a:t>
            </a:r>
            <a:r>
              <a:rPr lang="en-GB" sz="2000" dirty="0">
                <a:solidFill>
                  <a:srgbClr val="283593"/>
                </a:solidFill>
              </a:rPr>
              <a:t> May </a:t>
            </a:r>
            <a:r>
              <a:rPr lang="en-GB" sz="2000" dirty="0"/>
              <a:t>and </a:t>
            </a:r>
            <a:r>
              <a:rPr lang="en-GB" sz="2000" dirty="0">
                <a:solidFill>
                  <a:srgbClr val="283593"/>
                </a:solidFill>
              </a:rPr>
              <a:t>paper 3 </a:t>
            </a:r>
            <a:r>
              <a:rPr lang="en-GB" sz="2000" dirty="0"/>
              <a:t>will take place on </a:t>
            </a:r>
            <a:r>
              <a:rPr lang="en-GB" sz="2000" dirty="0">
                <a:solidFill>
                  <a:srgbClr val="283593"/>
                </a:solidFill>
              </a:rPr>
              <a:t>Thursday 15</a:t>
            </a:r>
            <a:r>
              <a:rPr lang="en-GB" sz="2000" baseline="30000" dirty="0">
                <a:solidFill>
                  <a:srgbClr val="283593"/>
                </a:solidFill>
              </a:rPr>
              <a:t>th</a:t>
            </a:r>
            <a:r>
              <a:rPr lang="en-GB" sz="2000" dirty="0">
                <a:solidFill>
                  <a:srgbClr val="283593"/>
                </a:solidFill>
              </a:rPr>
              <a:t> May</a:t>
            </a:r>
            <a:r>
              <a:rPr lang="en-GB" sz="2000" dirty="0"/>
              <a:t>. These tests have a total of </a:t>
            </a:r>
            <a:r>
              <a:rPr lang="en-GB" sz="2000" dirty="0">
                <a:solidFill>
                  <a:srgbClr val="283593"/>
                </a:solidFill>
              </a:rPr>
              <a:t>35 marks</a:t>
            </a:r>
            <a:r>
              <a:rPr lang="en-GB" sz="2000" dirty="0"/>
              <a:t> each and lasts for </a:t>
            </a:r>
            <a:r>
              <a:rPr lang="en-GB" sz="2000" dirty="0">
                <a:solidFill>
                  <a:srgbClr val="283593"/>
                </a:solidFill>
              </a:rPr>
              <a:t>40 minutes</a:t>
            </a:r>
            <a:r>
              <a:rPr lang="en-GB" sz="2000" dirty="0"/>
              <a:t> each.  </a:t>
            </a:r>
          </a:p>
          <a:p>
            <a:pPr marL="114300" indent="0">
              <a:buNone/>
            </a:pPr>
            <a:endParaRPr lang="en-GB" sz="2000" dirty="0"/>
          </a:p>
          <a:p>
            <a:pPr marL="114300" indent="0">
              <a:buNone/>
            </a:pPr>
            <a:r>
              <a:rPr lang="en-GB" sz="2000" dirty="0"/>
              <a:t>These papers require children to demonstrate their mathematical knowledge and skills, as well as their ability to solve problems and their mathematical reasoning. They cover a wide range of mathematical topics from key stage 2 including,</a:t>
            </a:r>
          </a:p>
          <a:p>
            <a:r>
              <a:rPr lang="en-GB" sz="2000" dirty="0">
                <a:solidFill>
                  <a:srgbClr val="283593"/>
                </a:solidFill>
              </a:rPr>
              <a:t>Number and place value (including Roman numerals);</a:t>
            </a:r>
          </a:p>
          <a:p>
            <a:r>
              <a:rPr lang="en-GB" sz="2000" dirty="0">
                <a:solidFill>
                  <a:srgbClr val="283593"/>
                </a:solidFill>
              </a:rPr>
              <a:t>The four operations;</a:t>
            </a:r>
          </a:p>
          <a:p>
            <a:r>
              <a:rPr lang="en-GB" sz="2000" dirty="0">
                <a:solidFill>
                  <a:srgbClr val="283593"/>
                </a:solidFill>
              </a:rPr>
              <a:t>Geometry (properties of shape, position and direction);</a:t>
            </a:r>
          </a:p>
          <a:p>
            <a:r>
              <a:rPr lang="en-GB" sz="2000" dirty="0">
                <a:solidFill>
                  <a:srgbClr val="283593"/>
                </a:solidFill>
              </a:rPr>
              <a:t>Statistics;</a:t>
            </a:r>
          </a:p>
          <a:p>
            <a:r>
              <a:rPr lang="en-GB" sz="2000" dirty="0">
                <a:solidFill>
                  <a:srgbClr val="283593"/>
                </a:solidFill>
              </a:rPr>
              <a:t>Measurement (length, perimeter, mass, volume, time, money);</a:t>
            </a:r>
          </a:p>
          <a:p>
            <a:r>
              <a:rPr lang="en-GB" sz="2000" dirty="0">
                <a:solidFill>
                  <a:srgbClr val="283593"/>
                </a:solidFill>
              </a:rPr>
              <a:t>Algebra;</a:t>
            </a:r>
          </a:p>
          <a:p>
            <a:r>
              <a:rPr lang="en-GB" sz="2000" dirty="0">
                <a:solidFill>
                  <a:srgbClr val="283593"/>
                </a:solidFill>
              </a:rPr>
              <a:t>Ratio and proportion;</a:t>
            </a:r>
          </a:p>
          <a:p>
            <a:r>
              <a:rPr lang="en-GB" sz="2000"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B787236-F1F7-4C4A-A28E-69C19131A012}"/>
              </a:ext>
            </a:extLst>
          </p:cNvPr>
          <p:cNvPicPr>
            <a:picLocks noChangeAspect="1"/>
          </p:cNvPicPr>
          <p:nvPr/>
        </p:nvPicPr>
        <p:blipFill>
          <a:blip r:embed="rId3"/>
          <a:stretch>
            <a:fillRect/>
          </a:stretch>
        </p:blipFill>
        <p:spPr>
          <a:xfrm>
            <a:off x="3090930" y="1112351"/>
            <a:ext cx="5955799" cy="2841767"/>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BB751111-24EC-5144-BC96-5FE0ABCFE385}"/>
              </a:ext>
            </a:extLst>
          </p:cNvPr>
          <p:cNvPicPr>
            <a:picLocks noChangeAspect="1"/>
          </p:cNvPicPr>
          <p:nvPr/>
        </p:nvPicPr>
        <p:blipFill>
          <a:blip r:embed="rId4"/>
          <a:stretch>
            <a:fillRect/>
          </a:stretch>
        </p:blipFill>
        <p:spPr>
          <a:xfrm>
            <a:off x="231980" y="3789040"/>
            <a:ext cx="6076413" cy="269098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a:xfrm>
            <a:off x="231980" y="678363"/>
            <a:ext cx="8520600" cy="579701"/>
          </a:xfrm>
        </p:spPr>
        <p:txBody>
          <a:bodyPr/>
          <a:lstStyle/>
          <a:p>
            <a:r>
              <a:rPr lang="en-GB" dirty="0">
                <a:solidFill>
                  <a:schemeClr val="accent1">
                    <a:lumMod val="75000"/>
                  </a:schemeClr>
                </a:solidFill>
              </a:rPr>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62257" y="1161656"/>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4303270" y="5977429"/>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t>2.25</a:t>
            </a:r>
            <a:endParaRPr lang="en-GB" u="sng" dirty="0"/>
          </a:p>
        </p:txBody>
      </p:sp>
      <mc:AlternateContent xmlns:mc="http://schemas.openxmlformats.org/markup-compatibility/2006" xmlns:a14="http://schemas.microsoft.com/office/drawing/2010/main">
        <mc:Choice Requires="a14">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596336" y="3101062"/>
                <a:ext cx="508000" cy="50361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14:m>
                  <m:oMathPara xmlns:m="http://schemas.openxmlformats.org/officeDocument/2006/math">
                    <m:oMathParaPr>
                      <m:jc m:val="centerGroup"/>
                    </m:oMathParaPr>
                    <m:oMath xmlns:m="http://schemas.openxmlformats.org/officeDocument/2006/math">
                      <m:f>
                        <m:fPr>
                          <m:ctrlPr>
                            <a:rPr lang="en-GB" i="1" dirty="0">
                              <a:latin typeface="Cambria Math" panose="02040503050406030204" pitchFamily="18" charset="0"/>
                            </a:rPr>
                          </m:ctrlPr>
                        </m:fPr>
                        <m:num>
                          <m:r>
                            <m:rPr>
                              <m:nor/>
                            </m:rPr>
                            <a:rPr lang="en-GB" dirty="0">
                              <a:latin typeface="Arial" panose="020B0604020202020204" pitchFamily="34" charset="0"/>
                              <a:cs typeface="Arial" panose="020B0604020202020204" pitchFamily="34" charset="0"/>
                            </a:rPr>
                            <m:t>6</m:t>
                          </m:r>
                        </m:num>
                        <m:den>
                          <m:r>
                            <m:rPr>
                              <m:nor/>
                            </m:rPr>
                            <a:rPr lang="en-GB" dirty="0">
                              <a:latin typeface="Arial" panose="020B0604020202020204" pitchFamily="34" charset="0"/>
                              <a:cs typeface="Arial" panose="020B0604020202020204" pitchFamily="34" charset="0"/>
                            </a:rPr>
                            <m:t>10</m:t>
                          </m:r>
                        </m:den>
                      </m:f>
                    </m:oMath>
                  </m:oMathPara>
                </a14:m>
                <a:endParaRPr lang="en-GB" dirty="0">
                  <a:latin typeface="Arial" panose="020B0604020202020204" pitchFamily="34" charset="0"/>
                  <a:cs typeface="Arial" panose="020B0604020202020204" pitchFamily="34" charset="0"/>
                </a:endParaRPr>
              </a:p>
            </p:txBody>
          </p:sp>
        </mc:Choice>
        <mc:Fallback xmlns="">
          <p:sp>
            <p:nvSpPr>
              <p:cNvPr id="9" name="Text Placeholder 2">
                <a:extLst>
                  <a:ext uri="{FF2B5EF4-FFF2-40B4-BE49-F238E27FC236}">
                    <a16:creationId xmlns:a16="http://schemas.microsoft.com/office/drawing/2014/main" id="{66004582-6EA4-400E-9A0B-42DA726726DE}"/>
                  </a:ext>
                </a:extLst>
              </p:cNvPr>
              <p:cNvSpPr txBox="1">
                <a:spLocks noRot="1" noChangeAspect="1" noMove="1" noResize="1" noEditPoints="1" noAdjustHandles="1" noChangeArrowheads="1" noChangeShapeType="1" noTextEdit="1"/>
              </p:cNvSpPr>
              <p:nvPr/>
            </p:nvSpPr>
            <p:spPr>
              <a:xfrm>
                <a:off x="7596336" y="3101062"/>
                <a:ext cx="508000" cy="503615"/>
              </a:xfrm>
              <a:prstGeom prst="rect">
                <a:avLst/>
              </a:prstGeom>
              <a:blipFill>
                <a:blip r:embed="rId5"/>
                <a:stretch>
                  <a:fillRect b="-12195"/>
                </a:stretch>
              </a:blipFill>
              <a:ln>
                <a:noFill/>
              </a:ln>
            </p:spPr>
            <p:txBody>
              <a:bodyPr/>
              <a:lstStyle/>
              <a:p>
                <a:r>
                  <a:rPr lang="en-GB">
                    <a:noFill/>
                  </a:rPr>
                  <a:t> </a:t>
                </a:r>
              </a:p>
            </p:txBody>
          </p:sp>
        </mc:Fallback>
      </mc:AlternateContent>
    </p:spTree>
    <p:extLst>
      <p:ext uri="{BB962C8B-B14F-4D97-AF65-F5344CB8AC3E}">
        <p14:creationId xmlns:p14="http://schemas.microsoft.com/office/powerpoint/2010/main" val="11808181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a:xfrm>
            <a:off x="239753" y="629989"/>
            <a:ext cx="8520600" cy="579701"/>
          </a:xfrm>
        </p:spPr>
        <p:txBody>
          <a:bodyPr/>
          <a:lstStyle/>
          <a:p>
            <a:r>
              <a:rPr lang="en-GB" dirty="0">
                <a:solidFill>
                  <a:srgbClr val="002060"/>
                </a:solidFill>
              </a:rPr>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1596553"/>
            <a:ext cx="8520600" cy="393600"/>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7" name="Picture 6">
            <a:extLst>
              <a:ext uri="{FF2B5EF4-FFF2-40B4-BE49-F238E27FC236}">
                <a16:creationId xmlns:a16="http://schemas.microsoft.com/office/drawing/2014/main" id="{C3B7A31B-D41E-B34E-9DA3-E9CDDE99EBA4}"/>
              </a:ext>
            </a:extLst>
          </p:cNvPr>
          <p:cNvPicPr>
            <a:picLocks noChangeAspect="1"/>
          </p:cNvPicPr>
          <p:nvPr/>
        </p:nvPicPr>
        <p:blipFill>
          <a:blip r:embed="rId3"/>
          <a:stretch>
            <a:fillRect/>
          </a:stretch>
        </p:blipFill>
        <p:spPr>
          <a:xfrm>
            <a:off x="239753" y="2162981"/>
            <a:ext cx="4381530" cy="4293898"/>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C5836010-A4E0-A648-B8D2-52285C70A519}"/>
              </a:ext>
            </a:extLst>
          </p:cNvPr>
          <p:cNvPicPr>
            <a:picLocks noChangeAspect="1"/>
          </p:cNvPicPr>
          <p:nvPr/>
        </p:nvPicPr>
        <p:blipFill>
          <a:blip r:embed="rId4"/>
          <a:stretch>
            <a:fillRect/>
          </a:stretch>
        </p:blipFill>
        <p:spPr>
          <a:xfrm>
            <a:off x="4413393" y="1881388"/>
            <a:ext cx="4597400" cy="2222500"/>
          </a:xfrm>
          <a:prstGeom prst="rect">
            <a:avLst/>
          </a:prstGeom>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a:xfrm>
            <a:off x="288679" y="643852"/>
            <a:ext cx="8520600" cy="579701"/>
          </a:xfrm>
        </p:spPr>
        <p:txBody>
          <a:bodyPr/>
          <a:lstStyle/>
          <a:p>
            <a:r>
              <a:rPr lang="en-GB" dirty="0">
                <a:solidFill>
                  <a:srgbClr val="002060"/>
                </a:solidFill>
              </a:rPr>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1596553"/>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12" name="Picture 11">
            <a:extLst>
              <a:ext uri="{FF2B5EF4-FFF2-40B4-BE49-F238E27FC236}">
                <a16:creationId xmlns:a16="http://schemas.microsoft.com/office/drawing/2014/main" id="{C756C762-1622-C24B-A2BB-2DA0CC69BA8B}"/>
              </a:ext>
            </a:extLst>
          </p:cNvPr>
          <p:cNvPicPr>
            <a:picLocks noChangeAspect="1"/>
          </p:cNvPicPr>
          <p:nvPr/>
        </p:nvPicPr>
        <p:blipFill>
          <a:blip r:embed="rId3"/>
          <a:stretch>
            <a:fillRect/>
          </a:stretch>
        </p:blipFill>
        <p:spPr>
          <a:xfrm>
            <a:off x="103979" y="2099147"/>
            <a:ext cx="4445000" cy="3162300"/>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C062EDFC-3136-534B-86EF-52C8CF901302}"/>
              </a:ext>
            </a:extLst>
          </p:cNvPr>
          <p:cNvPicPr>
            <a:picLocks noChangeAspect="1"/>
          </p:cNvPicPr>
          <p:nvPr/>
        </p:nvPicPr>
        <p:blipFill>
          <a:blip r:embed="rId4"/>
          <a:stretch>
            <a:fillRect/>
          </a:stretch>
        </p:blipFill>
        <p:spPr>
          <a:xfrm>
            <a:off x="4812252" y="2074700"/>
            <a:ext cx="4278876" cy="281722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a:xfrm>
            <a:off x="258524" y="663679"/>
            <a:ext cx="8520600" cy="579701"/>
          </a:xfrm>
        </p:spPr>
        <p:txBody>
          <a:bodyPr/>
          <a:lstStyle/>
          <a:p>
            <a:r>
              <a:rPr lang="en-GB" dirty="0">
                <a:solidFill>
                  <a:srgbClr val="002060"/>
                </a:solidFill>
              </a:rPr>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98562" y="971131"/>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5" name="Picture 4">
            <a:extLst>
              <a:ext uri="{FF2B5EF4-FFF2-40B4-BE49-F238E27FC236}">
                <a16:creationId xmlns:a16="http://schemas.microsoft.com/office/drawing/2014/main" id="{65FFC658-E6D1-9243-B0B1-7708F97CF5C7}"/>
              </a:ext>
            </a:extLst>
          </p:cNvPr>
          <p:cNvPicPr>
            <a:picLocks noChangeAspect="1"/>
          </p:cNvPicPr>
          <p:nvPr/>
        </p:nvPicPr>
        <p:blipFill>
          <a:blip r:embed="rId3"/>
          <a:stretch>
            <a:fillRect/>
          </a:stretch>
        </p:blipFill>
        <p:spPr>
          <a:xfrm>
            <a:off x="1259632" y="1426407"/>
            <a:ext cx="4236719" cy="5387266"/>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C0A0028B-A77E-BC45-A008-E6BE2E925C35}"/>
              </a:ext>
            </a:extLst>
          </p:cNvPr>
          <p:cNvPicPr>
            <a:picLocks noChangeAspect="1"/>
          </p:cNvPicPr>
          <p:nvPr/>
        </p:nvPicPr>
        <p:blipFill>
          <a:blip r:embed="rId4"/>
          <a:stretch>
            <a:fillRect/>
          </a:stretch>
        </p:blipFill>
        <p:spPr>
          <a:xfrm>
            <a:off x="5608322" y="1366297"/>
            <a:ext cx="3431690" cy="373504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9AA9F65-94B8-41A5-A7FF-23D2CFB11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7E8B0F8E-3F6C-4541-B9C1-774D80A088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7A45F5BC-32D1-41CD-B270-C46F18CA1A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5BB74D4E-F243-4A10-813D-500A14025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D70130DC-F780-43D2-B26A-92EACD7895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a:xfrm>
            <a:off x="435894" y="641653"/>
            <a:ext cx="8272212" cy="1095560"/>
          </a:xfrm>
        </p:spPr>
        <p:txBody>
          <a:bodyPr vert="horz" lIns="91440" tIns="45720" rIns="91440" bIns="45720" rtlCol="0" anchor="t">
            <a:normAutofit/>
          </a:bodyPr>
          <a:lstStyle/>
          <a:p>
            <a:pPr>
              <a:spcBef>
                <a:spcPct val="0"/>
              </a:spcBef>
            </a:pPr>
            <a:r>
              <a:rPr lang="en-US" sz="2800">
                <a:solidFill>
                  <a:schemeClr val="accent2"/>
                </a:solidFill>
                <a:latin typeface="+mj-lt"/>
              </a:rPr>
              <a:t>Supporting your child in preparing for the SATs</a:t>
            </a:r>
          </a:p>
        </p:txBody>
      </p:sp>
      <p:sp>
        <p:nvSpPr>
          <p:cNvPr id="19" name="Rectangle 18">
            <a:extLst>
              <a:ext uri="{FF2B5EF4-FFF2-40B4-BE49-F238E27FC236}">
                <a16:creationId xmlns:a16="http://schemas.microsoft.com/office/drawing/2014/main" id="{17676E0E-5B44-4166-8EDD-CFDBAC622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899" y="457201"/>
            <a:ext cx="847420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435895" y="1879600"/>
            <a:ext cx="7880522" cy="4789760"/>
          </a:xfrm>
        </p:spPr>
        <p:txBody>
          <a:bodyPr vert="horz" lIns="91440" tIns="45720" rIns="91440" bIns="45720" rtlCol="0" anchor="ctr">
            <a:noAutofit/>
          </a:bodyPr>
          <a:lstStyle/>
          <a:p>
            <a:pPr marL="114300" indent="0">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Firstly, a positive attitude goes a long way. Give them as much encouragement and support as you can (but we don’t need to tell you that)!</a:t>
            </a:r>
          </a:p>
          <a:p>
            <a:pPr marL="114300" indent="0">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Tips:</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Talk to your child’s class teacher if you have any concerns rather than worry your child.</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Encourage your child to talk to their teacher or a trusted adult (including yourself) about their anxieties. Don’t forget that a small amount of anxiety is normal and not harmful.</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Give your child a quiet, distraction free space to complete homework or study.</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Give your child time to go outside and reduce screen time.</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Ensure your child is eating and drinking well and getting a good amount of sleep.</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accent2">
                    <a:lumMod val="50000"/>
                  </a:schemeClr>
                </a:solidFill>
                <a:ea typeface="+mn-ea"/>
                <a:cs typeface="+mn-cs"/>
              </a:rPr>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a:xfrm>
            <a:off x="7918725" y="5956137"/>
            <a:ext cx="789381" cy="365125"/>
          </a:xfrm>
        </p:spPr>
        <p:txBody>
          <a:bodyPr vert="horz" lIns="91440" tIns="45720" rIns="91440" bIns="45720" rtlCol="0" anchor="ctr">
            <a:normAutofit/>
          </a:bodyPr>
          <a:lstStyle/>
          <a:p>
            <a:pPr>
              <a:spcAft>
                <a:spcPts val="600"/>
              </a:spcAft>
            </a:pPr>
            <a:fld id="{00000000-1234-1234-1234-123412341234}" type="slidenum">
              <a:rPr lang="en-US"/>
              <a:pPr>
                <a:spcAft>
                  <a:spcPts val="600"/>
                </a:spcAft>
              </a:pPr>
              <a:t>24</a:t>
            </a:fld>
            <a:endParaRPr lang="en-US"/>
          </a:p>
        </p:txBody>
      </p:sp>
    </p:spTree>
    <p:extLst>
      <p:ext uri="{BB962C8B-B14F-4D97-AF65-F5344CB8AC3E}">
        <p14:creationId xmlns:p14="http://schemas.microsoft.com/office/powerpoint/2010/main" val="26817302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9">
            <a:extLst>
              <a:ext uri="{FF2B5EF4-FFF2-40B4-BE49-F238E27FC236}">
                <a16:creationId xmlns:a16="http://schemas.microsoft.com/office/drawing/2014/main" id="{A078A52F-85EA-4C0B-962B-D9D9DD4DD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11">
            <a:extLst>
              <a:ext uri="{FF2B5EF4-FFF2-40B4-BE49-F238E27FC236}">
                <a16:creationId xmlns:a16="http://schemas.microsoft.com/office/drawing/2014/main" id="{919797D5-5700-4683-B30A-5B4D56CB82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13">
            <a:extLst>
              <a:ext uri="{FF2B5EF4-FFF2-40B4-BE49-F238E27FC236}">
                <a16:creationId xmlns:a16="http://schemas.microsoft.com/office/drawing/2014/main" id="{4856A7B9-9801-42EC-A4C9-7E22A56EF5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15">
            <a:extLst>
              <a:ext uri="{FF2B5EF4-FFF2-40B4-BE49-F238E27FC236}">
                <a16:creationId xmlns:a16="http://schemas.microsoft.com/office/drawing/2014/main" id="{A8D10092-A860-4EFB-963F-A14DA3648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30" name="Rectangle 17">
            <a:extLst>
              <a:ext uri="{FF2B5EF4-FFF2-40B4-BE49-F238E27FC236}">
                <a16:creationId xmlns:a16="http://schemas.microsoft.com/office/drawing/2014/main" id="{BABD8CBF-1782-456F-AF12-36CD021CCC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5" descr="Numbers and symbols">
            <a:extLst>
              <a:ext uri="{FF2B5EF4-FFF2-40B4-BE49-F238E27FC236}">
                <a16:creationId xmlns:a16="http://schemas.microsoft.com/office/drawing/2014/main" id="{3FA6F07F-95E6-5BB0-8E55-6AE3920D4FFA}"/>
              </a:ext>
            </a:extLst>
          </p:cNvPr>
          <p:cNvPicPr>
            <a:picLocks noChangeAspect="1"/>
          </p:cNvPicPr>
          <p:nvPr/>
        </p:nvPicPr>
        <p:blipFill rotWithShape="1">
          <a:blip r:embed="rId2">
            <a:duotone>
              <a:schemeClr val="bg2">
                <a:shade val="45000"/>
                <a:satMod val="135000"/>
              </a:schemeClr>
              <a:prstClr val="white"/>
            </a:duotone>
            <a:alphaModFix amt="35000"/>
          </a:blip>
          <a:srcRect l="8430" r="2569" b="-1"/>
          <a:stretch/>
        </p:blipFill>
        <p:spPr>
          <a:xfrm>
            <a:off x="20" y="10"/>
            <a:ext cx="9143980" cy="6857990"/>
          </a:xfrm>
          <a:prstGeom prst="rect">
            <a:avLst/>
          </a:prstGeom>
        </p:spPr>
      </p:pic>
      <p:sp>
        <p:nvSpPr>
          <p:cNvPr id="32" name="Rectangle 19">
            <a:extLst>
              <a:ext uri="{FF2B5EF4-FFF2-40B4-BE49-F238E27FC236}">
                <a16:creationId xmlns:a16="http://schemas.microsoft.com/office/drawing/2014/main" id="{18A186C0-DD3C-4FF4-B165-943244CBD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a:xfrm>
            <a:off x="435894" y="702156"/>
            <a:ext cx="8272212" cy="1013800"/>
          </a:xfrm>
        </p:spPr>
        <p:txBody>
          <a:bodyPr vert="horz" lIns="91440" tIns="45720" rIns="91440" bIns="45720" rtlCol="0" anchor="b">
            <a:normAutofit/>
          </a:bodyPr>
          <a:lstStyle/>
          <a:p>
            <a:pPr>
              <a:spcBef>
                <a:spcPct val="0"/>
              </a:spcBef>
            </a:pPr>
            <a:r>
              <a:rPr lang="en-US" sz="2800" dirty="0">
                <a:latin typeface="+mj-lt"/>
              </a:rPr>
              <a:t>Supporting your child in preparing for the SATs</a:t>
            </a:r>
          </a:p>
        </p:txBody>
      </p:sp>
      <p:grpSp>
        <p:nvGrpSpPr>
          <p:cNvPr id="22" name="Group 21">
            <a:extLst>
              <a:ext uri="{FF2B5EF4-FFF2-40B4-BE49-F238E27FC236}">
                <a16:creationId xmlns:a16="http://schemas.microsoft.com/office/drawing/2014/main" id="{7E6B15A5-F4B5-4786-934F-E57C7FA302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4900" y="453643"/>
            <a:ext cx="8474200" cy="98554"/>
            <a:chOff x="446534" y="453643"/>
            <a:chExt cx="11298933" cy="98554"/>
          </a:xfrm>
        </p:grpSpPr>
        <p:sp>
          <p:nvSpPr>
            <p:cNvPr id="23" name="Rectangle 22">
              <a:extLst>
                <a:ext uri="{FF2B5EF4-FFF2-40B4-BE49-F238E27FC236}">
                  <a16:creationId xmlns:a16="http://schemas.microsoft.com/office/drawing/2014/main" id="{64C8356C-9FE6-4DFB-8DBF-FDC1EE3102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5DDAF1C0-5210-43EC-A140-4032C6EBE8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4">
              <a:extLst>
                <a:ext uri="{FF2B5EF4-FFF2-40B4-BE49-F238E27FC236}">
                  <a16:creationId xmlns:a16="http://schemas.microsoft.com/office/drawing/2014/main" id="{71A89CEF-B8CB-4CA8-BD58-AE4392F25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a:xfrm>
            <a:off x="226102" y="2055952"/>
            <a:ext cx="8482004" cy="4344848"/>
          </a:xfrm>
        </p:spPr>
        <p:txBody>
          <a:bodyPr vert="horz" lIns="91440" tIns="45720" rIns="91440" bIns="45720" rtlCol="0" anchor="ctr">
            <a:noAutofit/>
          </a:bodyPr>
          <a:lstStyle/>
          <a:p>
            <a:pPr marL="114300" indent="0">
              <a:spcBef>
                <a:spcPct val="20000"/>
              </a:spcBef>
              <a:spcAft>
                <a:spcPts val="600"/>
              </a:spcAft>
              <a:buSzPct val="92000"/>
              <a:buFont typeface="Wingdings 2" panose="05020102010507070707" pitchFamily="18" charset="2"/>
              <a:buChar char=""/>
            </a:pPr>
            <a:r>
              <a:rPr lang="en-US" sz="2000" dirty="0">
                <a:solidFill>
                  <a:schemeClr val="tx2"/>
                </a:solidFill>
                <a:ea typeface="+mn-ea"/>
                <a:cs typeface="+mn-cs"/>
              </a:rPr>
              <a:t>Further tips:</a:t>
            </a:r>
          </a:p>
          <a:p>
            <a:pPr>
              <a:spcBef>
                <a:spcPct val="20000"/>
              </a:spcBef>
              <a:spcAft>
                <a:spcPts val="600"/>
              </a:spcAft>
              <a:buSzPct val="92000"/>
              <a:buFont typeface="Wingdings 2" panose="05020102010507070707" pitchFamily="18" charset="2"/>
              <a:buChar char=""/>
            </a:pPr>
            <a:r>
              <a:rPr lang="en-US" sz="2000" dirty="0">
                <a:solidFill>
                  <a:schemeClr val="tx2"/>
                </a:solidFill>
                <a:ea typeface="+mn-ea"/>
                <a:cs typeface="+mn-cs"/>
              </a:rPr>
              <a:t>Create a revision timetable that works for you and your child. For some families, 10 to 20 minute activities over a few days works best. For others, a longer study session one day a week might be better. </a:t>
            </a:r>
          </a:p>
          <a:p>
            <a:pPr>
              <a:spcBef>
                <a:spcPct val="20000"/>
              </a:spcBef>
              <a:spcAft>
                <a:spcPts val="600"/>
              </a:spcAft>
              <a:buSzPct val="92000"/>
              <a:buFont typeface="Wingdings 2" panose="05020102010507070707" pitchFamily="18" charset="2"/>
              <a:buChar char=""/>
            </a:pPr>
            <a:r>
              <a:rPr lang="en-US" sz="2000" dirty="0">
                <a:solidFill>
                  <a:schemeClr val="tx2"/>
                </a:solidFill>
                <a:ea typeface="+mn-ea"/>
                <a:cs typeface="+mn-cs"/>
              </a:rPr>
              <a:t>Keep revision light. Going over key skills (times tables, real world mental </a:t>
            </a:r>
            <a:r>
              <a:rPr lang="en-US" sz="2000" dirty="0" err="1">
                <a:solidFill>
                  <a:schemeClr val="tx2"/>
                </a:solidFill>
                <a:ea typeface="+mn-ea"/>
                <a:cs typeface="+mn-cs"/>
              </a:rPr>
              <a:t>maths</a:t>
            </a:r>
            <a:r>
              <a:rPr lang="en-US" sz="2000" dirty="0">
                <a:solidFill>
                  <a:schemeClr val="tx2"/>
                </a:solidFill>
                <a:ea typeface="+mn-ea"/>
                <a:cs typeface="+mn-cs"/>
              </a:rPr>
              <a:t> as you are shopping or cooking) is a good way to keep revision light. </a:t>
            </a:r>
          </a:p>
          <a:p>
            <a:pPr>
              <a:spcBef>
                <a:spcPct val="20000"/>
              </a:spcBef>
              <a:spcAft>
                <a:spcPts val="600"/>
              </a:spcAft>
              <a:buSzPct val="92000"/>
              <a:buFont typeface="Wingdings 2" panose="05020102010507070707" pitchFamily="18" charset="2"/>
              <a:buChar char=""/>
            </a:pPr>
            <a:r>
              <a:rPr lang="en-US" sz="2000" dirty="0">
                <a:solidFill>
                  <a:schemeClr val="tx2"/>
                </a:solidFill>
                <a:ea typeface="+mn-ea"/>
                <a:cs typeface="+mn-cs"/>
              </a:rPr>
              <a:t>As we said before, avoid using past papers. There are plenty of free or inexpensive SATs practice materials for parents available. </a:t>
            </a:r>
          </a:p>
          <a:p>
            <a:pPr>
              <a:spcBef>
                <a:spcPct val="20000"/>
              </a:spcBef>
              <a:spcAft>
                <a:spcPts val="600"/>
              </a:spcAft>
              <a:buSzPct val="92000"/>
              <a:buFont typeface="Wingdings 2" panose="05020102010507070707" pitchFamily="18" charset="2"/>
              <a:buChar char=""/>
            </a:pPr>
            <a:r>
              <a:rPr lang="en-US" sz="2000" dirty="0">
                <a:solidFill>
                  <a:schemeClr val="tx2"/>
                </a:solidFill>
                <a:ea typeface="+mn-ea"/>
                <a:cs typeface="+mn-cs"/>
              </a:rPr>
              <a:t>If you’re looking to support your child further with </a:t>
            </a:r>
            <a:r>
              <a:rPr lang="en-US" sz="2000" dirty="0" err="1">
                <a:solidFill>
                  <a:schemeClr val="tx2"/>
                </a:solidFill>
                <a:ea typeface="+mn-ea"/>
                <a:cs typeface="+mn-cs"/>
              </a:rPr>
              <a:t>maths</a:t>
            </a:r>
            <a:r>
              <a:rPr lang="en-US" sz="2000" dirty="0">
                <a:solidFill>
                  <a:schemeClr val="tx2"/>
                </a:solidFill>
                <a:ea typeface="+mn-ea"/>
                <a:cs typeface="+mn-cs"/>
              </a:rPr>
              <a:t> at home, there are lots of good websites with free Year 6 revision resources. Start with </a:t>
            </a:r>
            <a:r>
              <a:rPr lang="en-US" sz="2000" dirty="0">
                <a:solidFill>
                  <a:schemeClr val="tx2"/>
                </a:solidFill>
                <a:ea typeface="+mn-ea"/>
                <a:cs typeface="+mn-cs"/>
                <a:hlinkClick r:id="rId3"/>
              </a:rPr>
              <a:t>thirdspacelearning.com/blog/category/for-parents/</a:t>
            </a:r>
            <a:r>
              <a:rPr lang="en-US" sz="2000" dirty="0">
                <a:solidFill>
                  <a:schemeClr val="tx2"/>
                </a:solidFill>
                <a:ea typeface="+mn-ea"/>
                <a:cs typeface="+mn-cs"/>
              </a:rPr>
              <a:t> or register free for the Third Space Learning </a:t>
            </a:r>
            <a:r>
              <a:rPr lang="en-US" sz="2000" dirty="0" err="1">
                <a:solidFill>
                  <a:schemeClr val="tx2"/>
                </a:solidFill>
                <a:ea typeface="+mn-ea"/>
                <a:cs typeface="+mn-cs"/>
              </a:rPr>
              <a:t>Maths</a:t>
            </a:r>
            <a:r>
              <a:rPr lang="en-US" sz="2000" dirty="0">
                <a:solidFill>
                  <a:schemeClr val="tx2"/>
                </a:solidFill>
                <a:ea typeface="+mn-ea"/>
                <a:cs typeface="+mn-cs"/>
              </a:rPr>
              <a:t> Hub (</a:t>
            </a:r>
            <a:r>
              <a:rPr lang="en-US" sz="2000" dirty="0">
                <a:solidFill>
                  <a:schemeClr val="tx2"/>
                </a:solidFill>
                <a:ea typeface="+mn-ea"/>
                <a:cs typeface="+mn-cs"/>
                <a:hlinkClick r:id="rId3"/>
              </a:rPr>
              <a:t>mathshub.thirdspacelearning.com</a:t>
            </a:r>
            <a:r>
              <a:rPr lang="en-US" sz="2000" dirty="0">
                <a:solidFill>
                  <a:schemeClr val="tx2"/>
                </a:solidFill>
                <a:ea typeface="+mn-ea"/>
                <a:cs typeface="+mn-cs"/>
              </a:rPr>
              <a:t>)</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a:xfrm>
            <a:off x="7918725" y="5956137"/>
            <a:ext cx="789381" cy="365125"/>
          </a:xfrm>
        </p:spPr>
        <p:txBody>
          <a:bodyPr vert="horz" lIns="91440" tIns="45720" rIns="91440" bIns="45720" rtlCol="0" anchor="ctr">
            <a:normAutofit/>
          </a:bodyPr>
          <a:lstStyle/>
          <a:p>
            <a:pPr>
              <a:spcAft>
                <a:spcPts val="600"/>
              </a:spcAft>
            </a:pPr>
            <a:fld id="{00000000-1234-1234-1234-123412341234}" type="slidenum">
              <a:rPr lang="en-US" smtClean="0"/>
              <a:pPr>
                <a:spcAft>
                  <a:spcPts val="600"/>
                </a:spcAft>
              </a:pPr>
              <a:t>25</a:t>
            </a:fld>
            <a:endParaRPr lang="en-US"/>
          </a:p>
        </p:txBody>
      </p:sp>
    </p:spTree>
    <p:extLst>
      <p:ext uri="{BB962C8B-B14F-4D97-AF65-F5344CB8AC3E}">
        <p14:creationId xmlns:p14="http://schemas.microsoft.com/office/powerpoint/2010/main" val="11890070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9AA9F65-94B8-41A5-A7FF-23D2CFB11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7E8B0F8E-3F6C-4541-B9C1-774D80A088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7A45F5BC-32D1-41CD-B270-C46F18CA1A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5BB74D4E-F243-4A10-813D-500A14025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1A59258C-AAC2-41CD-973C-7439B122A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Clr>
                <a:schemeClr val="accent1"/>
              </a:buClr>
              <a:buFont typeface="Arial" panose="020B0604020202020204" pitchFamily="34" charset="0"/>
              <a:buChar char="•"/>
            </a:pPr>
            <a:endParaRPr lang="en-US" dirty="0"/>
          </a:p>
        </p:txBody>
      </p:sp>
      <p:sp>
        <p:nvSpPr>
          <p:cNvPr id="19" name="Rectangle 18">
            <a:extLst>
              <a:ext uri="{FF2B5EF4-FFF2-40B4-BE49-F238E27FC236}">
                <a16:creationId xmlns:a16="http://schemas.microsoft.com/office/drawing/2014/main" id="{54516B72-0116-42B2-82A2-B11218A366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8489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a:xfrm>
            <a:off x="482601" y="1033389"/>
            <a:ext cx="3619692" cy="4825409"/>
          </a:xfrm>
        </p:spPr>
        <p:txBody>
          <a:bodyPr vert="horz" lIns="91440" tIns="45720" rIns="91440" bIns="45720" rtlCol="0" anchor="ctr">
            <a:normAutofit/>
          </a:bodyPr>
          <a:lstStyle/>
          <a:p>
            <a:pPr>
              <a:spcBef>
                <a:spcPct val="0"/>
              </a:spcBef>
            </a:pPr>
            <a:r>
              <a:rPr lang="en-US" sz="4700" dirty="0">
                <a:solidFill>
                  <a:srgbClr val="FFFFFF"/>
                </a:solidFill>
                <a:latin typeface="+mj-lt"/>
              </a:rPr>
              <a:t>Things to remember about SATs</a:t>
            </a:r>
          </a:p>
        </p:txBody>
      </p:sp>
      <p:sp>
        <p:nvSpPr>
          <p:cNvPr id="21" name="Rectangle 20">
            <a:extLst>
              <a:ext uri="{FF2B5EF4-FFF2-40B4-BE49-F238E27FC236}">
                <a16:creationId xmlns:a16="http://schemas.microsoft.com/office/drawing/2014/main" id="{7CDB507F-21B7-4C27-B0FC-D9C465C6D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934" y="460868"/>
            <a:ext cx="3621024" cy="111654"/>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2">
            <a:extLst>
              <a:ext uri="{FF2B5EF4-FFF2-40B4-BE49-F238E27FC236}">
                <a16:creationId xmlns:a16="http://schemas.microsoft.com/office/drawing/2014/main" id="{7AB1AE17-B7A3-4363-95CD-25441E2FF1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7080" y="460868"/>
            <a:ext cx="3621024" cy="111654"/>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a:xfrm>
            <a:off x="4693898" y="757299"/>
            <a:ext cx="4407388" cy="5563963"/>
          </a:xfrm>
          <a:ln w="57150">
            <a:noFill/>
          </a:ln>
        </p:spPr>
        <p:txBody>
          <a:bodyPr vert="horz" lIns="91440" tIns="45720" rIns="91440" bIns="45720" rtlCol="0" anchor="ctr">
            <a:noAutofit/>
          </a:bodyPr>
          <a:lstStyle/>
          <a:p>
            <a:pPr marL="114300" indent="0">
              <a:lnSpc>
                <a:spcPct val="90000"/>
              </a:lnSpc>
              <a:spcBef>
                <a:spcPct val="20000"/>
              </a:spcBef>
              <a:spcAft>
                <a:spcPts val="600"/>
              </a:spcAft>
              <a:buSzPct val="92000"/>
              <a:buFont typeface="Wingdings 2" panose="05020102010507070707" pitchFamily="18" charset="2"/>
              <a:buChar char=""/>
            </a:pPr>
            <a:r>
              <a:rPr lang="en-US" dirty="0">
                <a:solidFill>
                  <a:schemeClr val="accent2">
                    <a:lumMod val="50000"/>
                  </a:schemeClr>
                </a:solidFill>
                <a:ea typeface="+mn-ea"/>
                <a:cs typeface="+mn-cs"/>
              </a:rPr>
              <a:t>SATs focus on what children know about </a:t>
            </a:r>
            <a:r>
              <a:rPr lang="en-US" dirty="0" err="1">
                <a:solidFill>
                  <a:schemeClr val="accent2">
                    <a:lumMod val="50000"/>
                  </a:schemeClr>
                </a:solidFill>
                <a:ea typeface="+mn-ea"/>
                <a:cs typeface="+mn-cs"/>
              </a:rPr>
              <a:t>Maths</a:t>
            </a:r>
            <a:r>
              <a:rPr lang="en-US" dirty="0">
                <a:solidFill>
                  <a:schemeClr val="accent2">
                    <a:lumMod val="50000"/>
                  </a:schemeClr>
                </a:solidFill>
                <a:ea typeface="+mn-ea"/>
                <a:cs typeface="+mn-cs"/>
              </a:rPr>
              <a:t> and English. </a:t>
            </a:r>
          </a:p>
          <a:p>
            <a:pPr marL="114300" indent="0">
              <a:lnSpc>
                <a:spcPct val="90000"/>
              </a:lnSpc>
              <a:spcBef>
                <a:spcPct val="20000"/>
              </a:spcBef>
              <a:spcAft>
                <a:spcPts val="600"/>
              </a:spcAft>
              <a:buSzPct val="92000"/>
              <a:buFont typeface="Wingdings 2" panose="05020102010507070707" pitchFamily="18" charset="2"/>
              <a:buChar char=""/>
            </a:pPr>
            <a:r>
              <a:rPr lang="en-US" dirty="0">
                <a:solidFill>
                  <a:schemeClr val="accent2">
                    <a:lumMod val="50000"/>
                  </a:schemeClr>
                </a:solidFill>
                <a:ea typeface="+mn-ea"/>
                <a:cs typeface="+mn-cs"/>
              </a:rPr>
              <a:t>They will not reflect how talented they are at science, geography, art, PE…, and they certainly won’t highlight all of their amazing personal characteristics.</a:t>
            </a:r>
          </a:p>
          <a:p>
            <a:pPr marL="114300" indent="0">
              <a:lnSpc>
                <a:spcPct val="90000"/>
              </a:lnSpc>
              <a:spcBef>
                <a:spcPct val="20000"/>
              </a:spcBef>
              <a:spcAft>
                <a:spcPts val="600"/>
              </a:spcAft>
              <a:buSzPct val="92000"/>
              <a:buFont typeface="Wingdings 2" panose="05020102010507070707" pitchFamily="18" charset="2"/>
              <a:buChar char=""/>
            </a:pPr>
            <a:endParaRPr lang="en-US" dirty="0">
              <a:solidFill>
                <a:schemeClr val="accent2">
                  <a:lumMod val="50000"/>
                </a:schemeClr>
              </a:solidFill>
              <a:ea typeface="+mn-ea"/>
              <a:cs typeface="+mn-cs"/>
            </a:endParaRPr>
          </a:p>
          <a:p>
            <a:pPr marL="114300" indent="0">
              <a:lnSpc>
                <a:spcPct val="90000"/>
              </a:lnSpc>
              <a:spcBef>
                <a:spcPct val="20000"/>
              </a:spcBef>
              <a:spcAft>
                <a:spcPts val="600"/>
              </a:spcAft>
              <a:buSzPct val="92000"/>
              <a:buFont typeface="Wingdings 2" panose="05020102010507070707" pitchFamily="18" charset="2"/>
              <a:buChar char=""/>
            </a:pPr>
            <a:r>
              <a:rPr lang="en-US" dirty="0">
                <a:solidFill>
                  <a:schemeClr val="accent2">
                    <a:lumMod val="50000"/>
                  </a:schemeClr>
                </a:solidFill>
                <a:ea typeface="+mn-ea"/>
                <a:cs typeface="+mn-cs"/>
              </a:rPr>
              <a:t>SATs don’t tell the whole story.</a:t>
            </a:r>
          </a:p>
          <a:p>
            <a:pPr marL="114300" indent="0">
              <a:lnSpc>
                <a:spcPct val="90000"/>
              </a:lnSpc>
              <a:spcBef>
                <a:spcPct val="20000"/>
              </a:spcBef>
              <a:spcAft>
                <a:spcPts val="600"/>
              </a:spcAft>
              <a:buSzPct val="92000"/>
              <a:buFont typeface="Wingdings 2" panose="05020102010507070707" pitchFamily="18" charset="2"/>
              <a:buChar char=""/>
            </a:pPr>
            <a:r>
              <a:rPr lang="en-US" dirty="0">
                <a:solidFill>
                  <a:schemeClr val="accent2">
                    <a:lumMod val="50000"/>
                  </a:schemeClr>
                </a:solidFill>
                <a:ea typeface="+mn-ea"/>
                <a:cs typeface="+mn-cs"/>
              </a:rPr>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lnSpc>
                <a:spcPct val="90000"/>
              </a:lnSpc>
              <a:spcBef>
                <a:spcPct val="20000"/>
              </a:spcBef>
              <a:spcAft>
                <a:spcPts val="600"/>
              </a:spcAft>
              <a:buSzPct val="92000"/>
              <a:buFont typeface="Wingdings 2" panose="05020102010507070707" pitchFamily="18" charset="2"/>
              <a:buChar char=""/>
            </a:pPr>
            <a:endParaRPr lang="en-US" dirty="0">
              <a:solidFill>
                <a:schemeClr val="accent2">
                  <a:lumMod val="50000"/>
                </a:schemeClr>
              </a:solidFill>
              <a:ea typeface="+mn-ea"/>
              <a:cs typeface="+mn-cs"/>
            </a:endParaRPr>
          </a:p>
          <a:p>
            <a:pPr marL="114300" indent="0">
              <a:lnSpc>
                <a:spcPct val="90000"/>
              </a:lnSpc>
              <a:spcBef>
                <a:spcPct val="20000"/>
              </a:spcBef>
              <a:spcAft>
                <a:spcPts val="600"/>
              </a:spcAft>
              <a:buSzPct val="92000"/>
              <a:buFont typeface="Wingdings 2" panose="05020102010507070707" pitchFamily="18" charset="2"/>
              <a:buChar char=""/>
            </a:pPr>
            <a:r>
              <a:rPr lang="en-US" dirty="0">
                <a:solidFill>
                  <a:schemeClr val="accent2">
                    <a:lumMod val="50000"/>
                  </a:schemeClr>
                </a:solidFill>
                <a:ea typeface="+mn-ea"/>
                <a:cs typeface="+mn-cs"/>
              </a:rPr>
              <a:t>SATs are only four days out of a whole Primary School career. </a:t>
            </a:r>
          </a:p>
          <a:p>
            <a:pPr marL="114300" indent="0">
              <a:lnSpc>
                <a:spcPct val="90000"/>
              </a:lnSpc>
              <a:spcBef>
                <a:spcPct val="20000"/>
              </a:spcBef>
              <a:spcAft>
                <a:spcPts val="600"/>
              </a:spcAft>
              <a:buSzPct val="92000"/>
              <a:buFont typeface="Wingdings 2" panose="05020102010507070707" pitchFamily="18" charset="2"/>
              <a:buChar char=""/>
            </a:pPr>
            <a:r>
              <a:rPr lang="en-US" dirty="0">
                <a:solidFill>
                  <a:schemeClr val="accent2">
                    <a:lumMod val="50000"/>
                  </a:schemeClr>
                </a:solidFill>
                <a:ea typeface="+mn-ea"/>
                <a:cs typeface="+mn-cs"/>
              </a:rPr>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a:xfrm>
            <a:off x="7918725" y="5956137"/>
            <a:ext cx="789381" cy="365125"/>
          </a:xfrm>
        </p:spPr>
        <p:txBody>
          <a:bodyPr vert="horz" lIns="91440" tIns="45720" rIns="91440" bIns="45720" rtlCol="0" anchor="ctr">
            <a:normAutofit/>
          </a:bodyPr>
          <a:lstStyle/>
          <a:p>
            <a:pPr>
              <a:spcAft>
                <a:spcPts val="600"/>
              </a:spcAft>
            </a:pPr>
            <a:fld id="{00000000-1234-1234-1234-123412341234}" type="slidenum">
              <a:rPr lang="en-US">
                <a:solidFill>
                  <a:srgbClr val="3D3D3D"/>
                </a:solidFill>
              </a:rPr>
              <a:pPr>
                <a:spcAft>
                  <a:spcPts val="600"/>
                </a:spcAft>
              </a:pPr>
              <a:t>26</a:t>
            </a:fld>
            <a:endParaRPr lang="en-US">
              <a:solidFill>
                <a:srgbClr val="3D3D3D"/>
              </a:solidFill>
            </a:endParaRPr>
          </a:p>
        </p:txBody>
      </p:sp>
    </p:spTree>
    <p:extLst>
      <p:ext uri="{BB962C8B-B14F-4D97-AF65-F5344CB8AC3E}">
        <p14:creationId xmlns:p14="http://schemas.microsoft.com/office/powerpoint/2010/main" val="14087898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9AA9F65-94B8-41A5-A7FF-23D2CFB11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7E8B0F8E-3F6C-4541-B9C1-774D80A088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7A45F5BC-32D1-41CD-B270-C46F18CA1A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5BB74D4E-F243-4A10-813D-500A14025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935" y="485678"/>
            <a:ext cx="3131058" cy="58887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a:xfrm>
            <a:off x="719367" y="1113764"/>
            <a:ext cx="2452312" cy="4624327"/>
          </a:xfrm>
        </p:spPr>
        <p:txBody>
          <a:bodyPr vert="horz" lIns="91440" tIns="45720" rIns="91440" bIns="45720" rtlCol="0" anchor="ctr">
            <a:normAutofit/>
          </a:bodyPr>
          <a:lstStyle/>
          <a:p>
            <a:pPr>
              <a:spcBef>
                <a:spcPct val="0"/>
              </a:spcBef>
            </a:pPr>
            <a:r>
              <a:rPr lang="en-US" sz="2800">
                <a:solidFill>
                  <a:srgbClr val="FFFFFF"/>
                </a:solidFill>
                <a:latin typeface="+mj-lt"/>
              </a:rPr>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a:xfrm>
            <a:off x="3567976" y="548640"/>
            <a:ext cx="5277278" cy="5694953"/>
          </a:xfrm>
        </p:spPr>
        <p:txBody>
          <a:bodyPr vert="horz" lIns="91440" tIns="45720" rIns="91440" bIns="45720" rtlCol="0" anchor="ctr">
            <a:normAutofit/>
          </a:bodyPr>
          <a:lstStyle/>
          <a:p>
            <a:pPr marL="114300" indent="0">
              <a:lnSpc>
                <a:spcPct val="90000"/>
              </a:lnSpc>
              <a:spcBef>
                <a:spcPct val="20000"/>
              </a:spcBef>
              <a:spcAft>
                <a:spcPts val="600"/>
              </a:spcAft>
              <a:buSzPct val="92000"/>
              <a:buFont typeface="Wingdings 2" panose="05020102010507070707" pitchFamily="18" charset="2"/>
              <a:buChar char=""/>
            </a:pPr>
            <a:r>
              <a:rPr lang="en-US" sz="1800" dirty="0">
                <a:solidFill>
                  <a:schemeClr val="tx2"/>
                </a:solidFill>
                <a:ea typeface="+mn-ea"/>
                <a:cs typeface="+mn-cs"/>
              </a:rPr>
              <a:t>SATs often induce a certain degree of worry or anxiety but there is, of course, a tipping point. </a:t>
            </a:r>
          </a:p>
          <a:p>
            <a:pPr marL="114300" indent="0">
              <a:lnSpc>
                <a:spcPct val="90000"/>
              </a:lnSpc>
              <a:spcBef>
                <a:spcPct val="20000"/>
              </a:spcBef>
              <a:spcAft>
                <a:spcPts val="600"/>
              </a:spcAft>
              <a:buSzPct val="92000"/>
              <a:buFont typeface="Wingdings 2" panose="05020102010507070707" pitchFamily="18" charset="2"/>
              <a:buChar char=""/>
            </a:pPr>
            <a:endParaRPr lang="en-US" sz="1800" dirty="0">
              <a:solidFill>
                <a:schemeClr val="tx2"/>
              </a:solidFill>
              <a:ea typeface="+mn-ea"/>
              <a:cs typeface="+mn-cs"/>
            </a:endParaRPr>
          </a:p>
          <a:p>
            <a:pPr marL="114300" indent="0">
              <a:lnSpc>
                <a:spcPct val="90000"/>
              </a:lnSpc>
              <a:spcBef>
                <a:spcPct val="20000"/>
              </a:spcBef>
              <a:spcAft>
                <a:spcPts val="600"/>
              </a:spcAft>
              <a:buSzPct val="92000"/>
              <a:buFont typeface="Wingdings 2" panose="05020102010507070707" pitchFamily="18" charset="2"/>
              <a:buChar char=""/>
            </a:pPr>
            <a:r>
              <a:rPr lang="en-US" sz="1800" dirty="0">
                <a:solidFill>
                  <a:schemeClr val="tx2"/>
                </a:solidFill>
                <a:ea typeface="+mn-ea"/>
                <a:cs typeface="+mn-cs"/>
              </a:rPr>
              <a:t>SATs anxiety should not:</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tx2"/>
                </a:solidFill>
                <a:ea typeface="+mn-ea"/>
                <a:cs typeface="+mn-cs"/>
              </a:rPr>
              <a:t>Affect a child’s appetite</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tx2"/>
                </a:solidFill>
                <a:ea typeface="+mn-ea"/>
                <a:cs typeface="+mn-cs"/>
              </a:rPr>
              <a:t>Affect a child’s sleep</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tx2"/>
                </a:solidFill>
                <a:ea typeface="+mn-ea"/>
                <a:cs typeface="+mn-cs"/>
              </a:rPr>
              <a:t>Affect a child’s personality</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tx2"/>
                </a:solidFill>
                <a:ea typeface="+mn-ea"/>
                <a:cs typeface="+mn-cs"/>
              </a:rPr>
              <a:t>Induce panic, tears or disengagement from lessons or hobbies</a:t>
            </a:r>
          </a:p>
          <a:p>
            <a:pPr>
              <a:lnSpc>
                <a:spcPct val="90000"/>
              </a:lnSpc>
              <a:spcBef>
                <a:spcPct val="20000"/>
              </a:spcBef>
              <a:spcAft>
                <a:spcPts val="600"/>
              </a:spcAft>
              <a:buSzPct val="92000"/>
              <a:buFont typeface="Wingdings 2" panose="05020102010507070707" pitchFamily="18" charset="2"/>
              <a:buChar char=""/>
            </a:pPr>
            <a:r>
              <a:rPr lang="en-US" sz="1800" dirty="0">
                <a:solidFill>
                  <a:schemeClr val="tx2"/>
                </a:solidFill>
                <a:ea typeface="+mn-ea"/>
                <a:cs typeface="+mn-cs"/>
              </a:rPr>
              <a:t>Be a reason not to attend school.</a:t>
            </a:r>
          </a:p>
          <a:p>
            <a:pPr marL="114300" indent="0">
              <a:lnSpc>
                <a:spcPct val="90000"/>
              </a:lnSpc>
              <a:spcBef>
                <a:spcPct val="20000"/>
              </a:spcBef>
              <a:spcAft>
                <a:spcPts val="600"/>
              </a:spcAft>
              <a:buSzPct val="92000"/>
              <a:buFont typeface="Wingdings 2" panose="05020102010507070707" pitchFamily="18" charset="2"/>
              <a:buChar char=""/>
            </a:pPr>
            <a:endParaRPr lang="en-US" sz="1800" dirty="0">
              <a:solidFill>
                <a:schemeClr val="tx2"/>
              </a:solidFill>
              <a:ea typeface="+mn-ea"/>
              <a:cs typeface="+mn-cs"/>
            </a:endParaRPr>
          </a:p>
          <a:p>
            <a:pPr marL="114300" indent="0">
              <a:lnSpc>
                <a:spcPct val="90000"/>
              </a:lnSpc>
              <a:spcBef>
                <a:spcPct val="20000"/>
              </a:spcBef>
              <a:spcAft>
                <a:spcPts val="600"/>
              </a:spcAft>
              <a:buSzPct val="92000"/>
              <a:buFont typeface="Wingdings 2" panose="05020102010507070707" pitchFamily="18" charset="2"/>
              <a:buChar char=""/>
            </a:pPr>
            <a:r>
              <a:rPr lang="en-US" sz="1800" dirty="0">
                <a:solidFill>
                  <a:schemeClr val="tx2"/>
                </a:solidFill>
                <a:ea typeface="+mn-ea"/>
                <a:cs typeface="+mn-cs"/>
              </a:rPr>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a:xfrm>
            <a:off x="7918725" y="6425344"/>
            <a:ext cx="789381" cy="365125"/>
          </a:xfrm>
        </p:spPr>
        <p:txBody>
          <a:bodyPr vert="horz" lIns="91440" tIns="45720" rIns="91440" bIns="45720" rtlCol="0" anchor="ctr">
            <a:normAutofit/>
          </a:bodyPr>
          <a:lstStyle/>
          <a:p>
            <a:pPr>
              <a:spcAft>
                <a:spcPts val="600"/>
              </a:spcAft>
            </a:pPr>
            <a:fld id="{00000000-1234-1234-1234-123412341234}" type="slidenum">
              <a:rPr lang="en-US">
                <a:solidFill>
                  <a:schemeClr val="tx1">
                    <a:lumMod val="75000"/>
                    <a:lumOff val="25000"/>
                  </a:schemeClr>
                </a:solidFill>
              </a:rPr>
              <a:pPr>
                <a:spcAft>
                  <a:spcPts val="600"/>
                </a:spcAft>
              </a:pPr>
              <a:t>27</a:t>
            </a:fld>
            <a:endParaRPr lang="en-US">
              <a:solidFill>
                <a:schemeClr val="tx1">
                  <a:lumMod val="75000"/>
                  <a:lumOff val="25000"/>
                </a:schemeClr>
              </a:solidFill>
            </a:endParaRPr>
          </a:p>
        </p:txBody>
      </p:sp>
    </p:spTree>
    <p:extLst>
      <p:ext uri="{BB962C8B-B14F-4D97-AF65-F5344CB8AC3E}">
        <p14:creationId xmlns:p14="http://schemas.microsoft.com/office/powerpoint/2010/main" val="1354907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a:xfrm>
            <a:off x="242194" y="698172"/>
            <a:ext cx="8520600" cy="579701"/>
          </a:xfrm>
        </p:spPr>
        <p:txBody>
          <a:bodyPr/>
          <a:lstStyle/>
          <a:p>
            <a:pPr algn="ctr"/>
            <a:r>
              <a:rPr lang="en-GB" dirty="0">
                <a:solidFill>
                  <a:srgbClr val="002060"/>
                </a:solidFill>
              </a:rPr>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a:xfrm>
            <a:off x="311700" y="1340768"/>
            <a:ext cx="8520600" cy="4751066"/>
          </a:xfrm>
        </p:spPr>
        <p:txBody>
          <a:bodyPr/>
          <a:lstStyle/>
          <a:p>
            <a:pPr marL="114300" indent="0">
              <a:buNone/>
            </a:pPr>
            <a:r>
              <a:rPr lang="en-GB" sz="2000" dirty="0">
                <a:solidFill>
                  <a:srgbClr val="283593"/>
                </a:solidFill>
              </a:rPr>
              <a:t>Talk to the school</a:t>
            </a:r>
          </a:p>
          <a:p>
            <a:pPr marL="114300" indent="0">
              <a:buNone/>
            </a:pPr>
            <a:r>
              <a:rPr lang="en-GB" sz="2000" dirty="0"/>
              <a:t>Sometimes concerns present at home and not at school. If you notice a change in your child, talk to the school so that everyone concerned can offer the support needed. </a:t>
            </a:r>
          </a:p>
          <a:p>
            <a:pPr marL="114300" indent="0">
              <a:buNone/>
            </a:pPr>
            <a:r>
              <a:rPr lang="en-GB" sz="2000" dirty="0">
                <a:solidFill>
                  <a:srgbClr val="283593"/>
                </a:solidFill>
              </a:rPr>
              <a:t>Talk to your child</a:t>
            </a:r>
          </a:p>
          <a:p>
            <a:pPr marL="114300" indent="0">
              <a:buNone/>
            </a:pPr>
            <a:r>
              <a:rPr lang="en-GB" sz="2000" dirty="0"/>
              <a:t>Talk to your child about what aspect of SATs concerns them the most. If you can help them pinpoint what is bothering them the most, you can take specific steps to help reassure them. </a:t>
            </a:r>
          </a:p>
          <a:p>
            <a:pPr marL="114300" indent="0">
              <a:buNone/>
            </a:pPr>
            <a:r>
              <a:rPr lang="en-GB" sz="2000" dirty="0">
                <a:solidFill>
                  <a:srgbClr val="283593"/>
                </a:solidFill>
              </a:rPr>
              <a:t>Encourage your child to talk to their teacher</a:t>
            </a:r>
          </a:p>
          <a:p>
            <a:pPr marL="114300" indent="0">
              <a:buNone/>
            </a:pPr>
            <a:r>
              <a:rPr lang="en-GB" sz="2000" dirty="0"/>
              <a:t>SATs are obviously linked to school. Don’t be surprised if your child would prefer seek reassurance from teachers over family members. </a:t>
            </a:r>
          </a:p>
          <a:p>
            <a:pPr marL="114300" indent="0">
              <a:buNone/>
            </a:pPr>
            <a:r>
              <a:rPr lang="en-GB" sz="2000" dirty="0">
                <a:solidFill>
                  <a:srgbClr val="283593"/>
                </a:solidFill>
              </a:rPr>
              <a:t>Try not to project your own anxieties or views about the SATs</a:t>
            </a:r>
          </a:p>
          <a:p>
            <a:pPr marL="114300" indent="0">
              <a:buNone/>
            </a:pPr>
            <a:r>
              <a:rPr lang="en-GB" sz="2000"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5143451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9AA9F65-94B8-41A5-A7FF-23D2CFB11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7E8B0F8E-3F6C-4541-B9C1-774D80A088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7A45F5BC-32D1-41CD-B270-C46F18CA1A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5BB74D4E-F243-4A10-813D-500A14025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1A59258C-AAC2-41CD-973C-7439B122A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Clr>
                <a:schemeClr val="accent1"/>
              </a:buClr>
              <a:buFont typeface="Arial" panose="020B0604020202020204" pitchFamily="34" charset="0"/>
              <a:buChar char="•"/>
            </a:pPr>
            <a:endParaRPr lang="en-US" dirty="0"/>
          </a:p>
        </p:txBody>
      </p:sp>
      <p:sp>
        <p:nvSpPr>
          <p:cNvPr id="19" name="Rectangle 18">
            <a:extLst>
              <a:ext uri="{FF2B5EF4-FFF2-40B4-BE49-F238E27FC236}">
                <a16:creationId xmlns:a16="http://schemas.microsoft.com/office/drawing/2014/main" id="{54516B72-0116-42B2-82A2-B11218A366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8489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a:xfrm>
            <a:off x="482601" y="1033389"/>
            <a:ext cx="3619692" cy="4825409"/>
          </a:xfrm>
        </p:spPr>
        <p:txBody>
          <a:bodyPr vert="horz" lIns="91440" tIns="45720" rIns="91440" bIns="45720" rtlCol="0" anchor="ctr">
            <a:normAutofit/>
          </a:bodyPr>
          <a:lstStyle/>
          <a:p>
            <a:pPr>
              <a:spcBef>
                <a:spcPct val="0"/>
              </a:spcBef>
            </a:pPr>
            <a:r>
              <a:rPr lang="en-US" sz="4700">
                <a:solidFill>
                  <a:srgbClr val="FFFFFF"/>
                </a:solidFill>
                <a:latin typeface="+mj-lt"/>
              </a:rPr>
              <a:t>Advice for Year 6 children</a:t>
            </a:r>
          </a:p>
        </p:txBody>
      </p:sp>
      <p:sp>
        <p:nvSpPr>
          <p:cNvPr id="21" name="Rectangle 20">
            <a:extLst>
              <a:ext uri="{FF2B5EF4-FFF2-40B4-BE49-F238E27FC236}">
                <a16:creationId xmlns:a16="http://schemas.microsoft.com/office/drawing/2014/main" id="{7CDB507F-21B7-4C27-B0FC-D9C465C6D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934" y="460868"/>
            <a:ext cx="3621024" cy="111654"/>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2">
            <a:extLst>
              <a:ext uri="{FF2B5EF4-FFF2-40B4-BE49-F238E27FC236}">
                <a16:creationId xmlns:a16="http://schemas.microsoft.com/office/drawing/2014/main" id="{7AB1AE17-B7A3-4363-95CD-25441E2FF1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7080" y="460868"/>
            <a:ext cx="3621024" cy="111654"/>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a:xfrm>
            <a:off x="4537362" y="610303"/>
            <a:ext cx="4605069" cy="5633290"/>
          </a:xfrm>
          <a:ln w="57150">
            <a:noFill/>
          </a:ln>
        </p:spPr>
        <p:txBody>
          <a:bodyPr vert="horz" lIns="91440" tIns="45720" rIns="91440" bIns="45720" rtlCol="0" anchor="ctr">
            <a:normAutofit/>
          </a:bodyPr>
          <a:lstStyle/>
          <a:p>
            <a:pPr>
              <a:lnSpc>
                <a:spcPct val="90000"/>
              </a:lnSpc>
              <a:spcBef>
                <a:spcPct val="20000"/>
              </a:spcBef>
              <a:spcAft>
                <a:spcPts val="600"/>
              </a:spcAft>
              <a:buSzPct val="92000"/>
              <a:buFont typeface="Wingdings 2" panose="05020102010507070707" pitchFamily="18" charset="2"/>
              <a:buChar char=""/>
            </a:pPr>
            <a:r>
              <a:rPr lang="en-US" dirty="0">
                <a:solidFill>
                  <a:schemeClr val="accent2">
                    <a:lumMod val="50000"/>
                  </a:schemeClr>
                </a:solidFill>
                <a:ea typeface="+mn-ea"/>
                <a:cs typeface="+mn-cs"/>
              </a:rPr>
              <a:t>Listen to your teacher.</a:t>
            </a:r>
          </a:p>
          <a:p>
            <a:pPr>
              <a:lnSpc>
                <a:spcPct val="90000"/>
              </a:lnSpc>
              <a:spcBef>
                <a:spcPct val="20000"/>
              </a:spcBef>
              <a:spcAft>
                <a:spcPts val="600"/>
              </a:spcAft>
              <a:buSzPct val="92000"/>
              <a:buFont typeface="Wingdings 2" panose="05020102010507070707" pitchFamily="18" charset="2"/>
              <a:buChar char=""/>
            </a:pPr>
            <a:r>
              <a:rPr lang="en-US" dirty="0">
                <a:solidFill>
                  <a:schemeClr val="accent2">
                    <a:lumMod val="50000"/>
                  </a:schemeClr>
                </a:solidFill>
                <a:ea typeface="+mn-ea"/>
                <a:cs typeface="+mn-cs"/>
              </a:rPr>
              <a:t>The adults you work with all want you to do your best.</a:t>
            </a:r>
          </a:p>
          <a:p>
            <a:pPr>
              <a:lnSpc>
                <a:spcPct val="90000"/>
              </a:lnSpc>
              <a:spcBef>
                <a:spcPct val="20000"/>
              </a:spcBef>
              <a:spcAft>
                <a:spcPts val="600"/>
              </a:spcAft>
              <a:buSzPct val="92000"/>
              <a:buFont typeface="Wingdings 2" panose="05020102010507070707" pitchFamily="18" charset="2"/>
              <a:buChar char=""/>
            </a:pPr>
            <a:r>
              <a:rPr lang="en-US" dirty="0">
                <a:solidFill>
                  <a:schemeClr val="accent2">
                    <a:lumMod val="50000"/>
                  </a:schemeClr>
                </a:solidFill>
                <a:ea typeface="+mn-ea"/>
                <a:cs typeface="+mn-cs"/>
              </a:rPr>
              <a:t>Get plenty of sleep and eat well, this will help your brain.</a:t>
            </a:r>
          </a:p>
          <a:p>
            <a:pPr>
              <a:lnSpc>
                <a:spcPct val="90000"/>
              </a:lnSpc>
              <a:spcBef>
                <a:spcPct val="20000"/>
              </a:spcBef>
              <a:spcAft>
                <a:spcPts val="600"/>
              </a:spcAft>
              <a:buSzPct val="92000"/>
              <a:buFont typeface="Wingdings 2" panose="05020102010507070707" pitchFamily="18" charset="2"/>
              <a:buChar char=""/>
            </a:pPr>
            <a:r>
              <a:rPr lang="en-US" dirty="0">
                <a:solidFill>
                  <a:schemeClr val="accent2">
                    <a:lumMod val="50000"/>
                  </a:schemeClr>
                </a:solidFill>
                <a:ea typeface="+mn-ea"/>
                <a:cs typeface="+mn-cs"/>
              </a:rPr>
              <a:t>Read all the questions carefully. This can help you to avoid silly mistakes.</a:t>
            </a:r>
          </a:p>
          <a:p>
            <a:pPr>
              <a:lnSpc>
                <a:spcPct val="90000"/>
              </a:lnSpc>
              <a:spcBef>
                <a:spcPct val="20000"/>
              </a:spcBef>
              <a:spcAft>
                <a:spcPts val="600"/>
              </a:spcAft>
              <a:buSzPct val="92000"/>
              <a:buFont typeface="Wingdings 2" panose="05020102010507070707" pitchFamily="18" charset="2"/>
              <a:buChar char=""/>
            </a:pPr>
            <a:r>
              <a:rPr lang="en-US" dirty="0">
                <a:solidFill>
                  <a:schemeClr val="accent2">
                    <a:lumMod val="50000"/>
                  </a:schemeClr>
                </a:solidFill>
                <a:ea typeface="+mn-ea"/>
                <a:cs typeface="+mn-cs"/>
              </a:rPr>
              <a:t>Don’t panic. There may be questions you think you can’t answer. Take a deep breath. Read it again. You can always move on and go back to it later. It’s often better to write something rather than nothing. </a:t>
            </a:r>
          </a:p>
          <a:p>
            <a:pPr>
              <a:lnSpc>
                <a:spcPct val="90000"/>
              </a:lnSpc>
              <a:spcBef>
                <a:spcPct val="20000"/>
              </a:spcBef>
              <a:spcAft>
                <a:spcPts val="600"/>
              </a:spcAft>
              <a:buSzPct val="92000"/>
              <a:buFont typeface="Wingdings 2" panose="05020102010507070707" pitchFamily="18" charset="2"/>
              <a:buChar char=""/>
            </a:pPr>
            <a:r>
              <a:rPr lang="en-US" dirty="0">
                <a:solidFill>
                  <a:schemeClr val="accent2">
                    <a:lumMod val="50000"/>
                  </a:schemeClr>
                </a:solidFill>
                <a:ea typeface="+mn-ea"/>
                <a:cs typeface="+mn-cs"/>
              </a:rPr>
              <a:t>Remember that the Year 6 SATs last for 4 days out of your whole life!</a:t>
            </a:r>
          </a:p>
          <a:p>
            <a:pPr marL="114300" indent="0">
              <a:lnSpc>
                <a:spcPct val="90000"/>
              </a:lnSpc>
              <a:spcBef>
                <a:spcPct val="20000"/>
              </a:spcBef>
              <a:spcAft>
                <a:spcPts val="600"/>
              </a:spcAft>
              <a:buSzPct val="92000"/>
              <a:buFont typeface="Wingdings 2" panose="05020102010507070707" pitchFamily="18" charset="2"/>
              <a:buChar char=""/>
            </a:pPr>
            <a:endParaRPr lang="en-US" dirty="0">
              <a:solidFill>
                <a:schemeClr val="accent2">
                  <a:lumMod val="50000"/>
                </a:schemeClr>
              </a:solidFill>
              <a:ea typeface="+mn-ea"/>
              <a:cs typeface="+mn-cs"/>
            </a:endParaRPr>
          </a:p>
          <a:p>
            <a:pPr marL="114300" indent="0">
              <a:lnSpc>
                <a:spcPct val="90000"/>
              </a:lnSpc>
              <a:spcBef>
                <a:spcPct val="20000"/>
              </a:spcBef>
              <a:spcAft>
                <a:spcPts val="600"/>
              </a:spcAft>
              <a:buSzPct val="92000"/>
              <a:buFont typeface="Wingdings 2" panose="05020102010507070707" pitchFamily="18" charset="2"/>
              <a:buChar char=""/>
            </a:pPr>
            <a:endParaRPr lang="en-US" dirty="0">
              <a:solidFill>
                <a:schemeClr val="accent2">
                  <a:lumMod val="50000"/>
                </a:schemeClr>
              </a:solidFill>
              <a:ea typeface="+mn-ea"/>
              <a:cs typeface="+mn-cs"/>
            </a:endParaRPr>
          </a:p>
          <a:p>
            <a:pPr marL="114300" indent="0">
              <a:lnSpc>
                <a:spcPct val="90000"/>
              </a:lnSpc>
              <a:spcBef>
                <a:spcPct val="20000"/>
              </a:spcBef>
              <a:spcAft>
                <a:spcPts val="600"/>
              </a:spcAft>
              <a:buSzPct val="92000"/>
              <a:buFont typeface="Wingdings 2" panose="05020102010507070707" pitchFamily="18" charset="2"/>
              <a:buChar char=""/>
            </a:pPr>
            <a:r>
              <a:rPr lang="en-US" i="1" dirty="0">
                <a:solidFill>
                  <a:schemeClr val="accent2">
                    <a:lumMod val="50000"/>
                  </a:schemeClr>
                </a:solidFill>
                <a:ea typeface="+mn-ea"/>
                <a:cs typeface="+mn-cs"/>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a:xfrm>
            <a:off x="7918725" y="5956137"/>
            <a:ext cx="789381" cy="365125"/>
          </a:xfrm>
        </p:spPr>
        <p:txBody>
          <a:bodyPr vert="horz" lIns="91440" tIns="45720" rIns="91440" bIns="45720" rtlCol="0" anchor="ctr">
            <a:normAutofit/>
          </a:bodyPr>
          <a:lstStyle/>
          <a:p>
            <a:pPr>
              <a:spcAft>
                <a:spcPts val="600"/>
              </a:spcAft>
            </a:pPr>
            <a:fld id="{00000000-1234-1234-1234-123412341234}" type="slidenum">
              <a:rPr lang="en-US">
                <a:solidFill>
                  <a:srgbClr val="3D3D3D"/>
                </a:solidFill>
              </a:rPr>
              <a:pPr>
                <a:spcAft>
                  <a:spcPts val="600"/>
                </a:spcAft>
              </a:pPr>
              <a:t>29</a:t>
            </a:fld>
            <a:endParaRPr lang="en-US">
              <a:solidFill>
                <a:srgbClr val="3D3D3D"/>
              </a:solidFill>
            </a:endParaRPr>
          </a:p>
        </p:txBody>
      </p:sp>
    </p:spTree>
    <p:extLst>
      <p:ext uri="{BB962C8B-B14F-4D97-AF65-F5344CB8AC3E}">
        <p14:creationId xmlns:p14="http://schemas.microsoft.com/office/powerpoint/2010/main" val="1643563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6162997-7BC4-96D6-A3F5-88220BD7BC39}"/>
              </a:ext>
            </a:extLst>
          </p:cNvPr>
          <p:cNvSpPr>
            <a:spLocks noGrp="1"/>
          </p:cNvSpPr>
          <p:nvPr>
            <p:ph type="title"/>
          </p:nvPr>
        </p:nvSpPr>
        <p:spPr>
          <a:xfrm>
            <a:off x="435894" y="702156"/>
            <a:ext cx="8272212" cy="1013800"/>
          </a:xfrm>
        </p:spPr>
        <p:txBody>
          <a:bodyPr>
            <a:normAutofit/>
          </a:bodyPr>
          <a:lstStyle/>
          <a:p>
            <a:r>
              <a:rPr lang="en-GB">
                <a:solidFill>
                  <a:srgbClr val="FFFEFF"/>
                </a:solidFill>
              </a:rPr>
              <a:t>How to help your child</a:t>
            </a:r>
          </a:p>
        </p:txBody>
      </p:sp>
      <p:graphicFrame>
        <p:nvGraphicFramePr>
          <p:cNvPr id="7" name="Content Placeholder 4">
            <a:extLst>
              <a:ext uri="{FF2B5EF4-FFF2-40B4-BE49-F238E27FC236}">
                <a16:creationId xmlns:a16="http://schemas.microsoft.com/office/drawing/2014/main" id="{79BEF069-7512-61BD-26D9-2849DB8BF594}"/>
              </a:ext>
            </a:extLst>
          </p:cNvPr>
          <p:cNvGraphicFramePr>
            <a:graphicFrameLocks noGrp="1"/>
          </p:cNvGraphicFramePr>
          <p:nvPr>
            <p:ph idx="1"/>
            <p:extLst>
              <p:ext uri="{D42A27DB-BD31-4B8C-83A1-F6EECF244321}">
                <p14:modId xmlns:p14="http://schemas.microsoft.com/office/powerpoint/2010/main" val="2366474975"/>
              </p:ext>
            </p:extLst>
          </p:nvPr>
        </p:nvGraphicFramePr>
        <p:xfrm>
          <a:off x="435768" y="2181225"/>
          <a:ext cx="8272463" cy="36782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72653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yr-6-parents-sats-talk-presentation-22.3.23</Template>
  <TotalTime>34</TotalTime>
  <Words>3193</Words>
  <Application>Microsoft Office PowerPoint</Application>
  <PresentationFormat>On-screen Show (4:3)</PresentationFormat>
  <Paragraphs>284</Paragraphs>
  <Slides>30</Slides>
  <Notes>22</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Calibri</vt:lpstr>
      <vt:lpstr>Cambria Math</vt:lpstr>
      <vt:lpstr>Gill Sans MT</vt:lpstr>
      <vt:lpstr>Nunito</vt:lpstr>
      <vt:lpstr>Wingdings</vt:lpstr>
      <vt:lpstr>Wingdings 2</vt:lpstr>
      <vt:lpstr>Dividend</vt:lpstr>
      <vt:lpstr>PowerPoint Presentation</vt:lpstr>
      <vt:lpstr>What are the SATs? </vt:lpstr>
      <vt:lpstr>When and how the SATs are completed</vt:lpstr>
      <vt:lpstr>Specific arrangements for SATs</vt:lpstr>
      <vt:lpstr>The results</vt:lpstr>
      <vt:lpstr>Grammar, Punctuation and Spelling: MONDAY 12TH MAY</vt:lpstr>
      <vt:lpstr>Grammar, Punctuation and Spelling: Paper 1 (GPS)</vt:lpstr>
      <vt:lpstr>Grammar, Punctuation and Spelling: Paper 1 (GPS)</vt:lpstr>
      <vt:lpstr>Grammar, Punctuation and Spelling: Paper 2 (spelling)</vt:lpstr>
      <vt:lpstr>Reading:  TUESDAY 13TH MAY</vt:lpstr>
      <vt:lpstr>Reading </vt:lpstr>
      <vt:lpstr>Reading </vt:lpstr>
      <vt:lpstr>Reading </vt:lpstr>
      <vt:lpstr>Reading </vt:lpstr>
      <vt:lpstr>Maths: Wednesday 14th- Thursday 15th</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lpstr>How to help your child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Milton</dc:creator>
  <cp:lastModifiedBy>Mrs Brackenbury</cp:lastModifiedBy>
  <cp:revision>6</cp:revision>
  <cp:lastPrinted>2023-03-22T14:37:31Z</cp:lastPrinted>
  <dcterms:created xsi:type="dcterms:W3CDTF">2024-01-08T12:49:28Z</dcterms:created>
  <dcterms:modified xsi:type="dcterms:W3CDTF">2025-01-15T07:45:48Z</dcterms:modified>
</cp:coreProperties>
</file>