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theme/theme2.xml" ContentType="application/vnd.openxmlformats-officedocument.theme+xml"/>
  <Override PartName="/ppt/tags/tag1.xml" ContentType="application/vnd.openxmlformats-officedocument.presentationml.tags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75" r:id="rId1"/>
  </p:sldMasterIdLst>
  <p:notesMasterIdLst>
    <p:notesMasterId r:id="rId13"/>
  </p:notesMasterIdLst>
  <p:sldIdLst>
    <p:sldId id="256" r:id="rId2"/>
    <p:sldId id="1013" r:id="rId3"/>
    <p:sldId id="1018" r:id="rId4"/>
    <p:sldId id="1014" r:id="rId5"/>
    <p:sldId id="1020" r:id="rId6"/>
    <p:sldId id="1019" r:id="rId7"/>
    <p:sldId id="1011" r:id="rId8"/>
    <p:sldId id="956" r:id="rId9"/>
    <p:sldId id="290" r:id="rId10"/>
    <p:sldId id="1017" r:id="rId11"/>
    <p:sldId id="264" r:id="rId12"/>
  </p:sldIdLst>
  <p:sldSz cx="9144000" cy="6858000" type="screen4x3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0FDBCC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24926"/>
    <p:restoredTop sz="76563" autoAdjust="0"/>
  </p:normalViewPr>
  <p:slideViewPr>
    <p:cSldViewPr snapToGrid="0" snapToObjects="1">
      <p:cViewPr varScale="1">
        <p:scale>
          <a:sx n="84" d="100"/>
          <a:sy n="84" d="100"/>
        </p:scale>
        <p:origin x="1992" y="9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 varScale="1">
      <p:scale>
        <a:sx n="100" d="100"/>
        <a:sy n="100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notesMaster" Target="notesMasters/notesMaster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viewProps" Target="view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presProps" Target="pres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704F3A82-F637-1543-8C13-D12BDF0F499A}" type="datetimeFigureOut">
              <a:rPr lang="en-US" smtClean="0"/>
              <a:t>11/26/2020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AC167F53-BA33-7E40-958D-01A6607E9B7A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209515032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/>
              <a:t>Approximately 10 </a:t>
            </a:r>
            <a:r>
              <a:rPr lang="en-US" dirty="0"/>
              <a:t>minutes is needed for this session.</a:t>
            </a:r>
          </a:p>
          <a:p>
            <a:endParaRPr lang="en-US" i="1" dirty="0"/>
          </a:p>
          <a:p>
            <a:r>
              <a:rPr lang="en-US" i="1" dirty="0"/>
              <a:t>Notes</a:t>
            </a:r>
            <a:r>
              <a:rPr lang="en-US" i="1" baseline="0" dirty="0"/>
              <a:t> are provided to help you lead the presentation.</a:t>
            </a:r>
          </a:p>
          <a:p>
            <a:r>
              <a:rPr lang="en-US" i="1" baseline="0" dirty="0"/>
              <a:t>Notes in italics are for your attention only.</a:t>
            </a:r>
            <a:endParaRPr lang="en-US" i="1" dirty="0"/>
          </a:p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C167F53-BA33-7E40-958D-01A6607E9B7A}" type="slidenum">
              <a:rPr lang="en-US" smtClean="0"/>
              <a:t>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72187893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i="1" baseline="0" dirty="0"/>
              <a:t>Read quote.</a:t>
            </a:r>
          </a:p>
          <a:p>
            <a:endParaRPr lang="en-US" i="1" baseline="0" dirty="0"/>
          </a:p>
          <a:p>
            <a:r>
              <a:rPr lang="en-US" i="0" baseline="0" dirty="0"/>
              <a:t>Today I want to help you understand more about the Phonics Screening Check – a word reading test that all Year 1s undertake in June.</a:t>
            </a:r>
          </a:p>
          <a:p>
            <a:endParaRPr lang="en-GB" sz="1200" kern="1200" dirty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  <a:p>
            <a:pPr lvl="0"/>
            <a:r>
              <a:rPr lang="en-US" sz="1200" b="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Accurate word-reading </a:t>
            </a:r>
            <a:r>
              <a:rPr lang="en-US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at six is a </a:t>
            </a:r>
            <a:r>
              <a:rPr lang="en-US" sz="1200" b="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good predictor </a:t>
            </a:r>
            <a:r>
              <a:rPr lang="en-US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of future reading success.</a:t>
            </a:r>
            <a:endParaRPr lang="en-US" i="0" baseline="0" dirty="0"/>
          </a:p>
          <a:p>
            <a:endParaRPr lang="en-US" i="0" baseline="0" dirty="0"/>
          </a:p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i="0" baseline="0" dirty="0"/>
              <a:t>In December 2018, research found that nearly 90% of children who </a:t>
            </a:r>
            <a:r>
              <a:rPr lang="en-GB" sz="1200" b="0" i="0" u="none" strike="noStrike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passed the phonics check taken in Year 1 reached or exceeded the expected standard in reading in Year 6.</a:t>
            </a:r>
          </a:p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lang="en-GB" sz="1200" b="0" i="0" u="none" strike="noStrike" kern="1200" dirty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  <a:p>
            <a:br>
              <a:rPr lang="en-GB" dirty="0"/>
            </a:br>
            <a:endParaRPr lang="en-US" baseline="0" dirty="0"/>
          </a:p>
          <a:p>
            <a:endParaRPr lang="en-US" baseline="0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F10C2BD-ABBD-1C45-BDAB-44A2829FA136}" type="slidenum">
              <a:rPr lang="en-US" smtClean="0"/>
              <a:t>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4227507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lvl="0"/>
            <a:r>
              <a:rPr lang="en-US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Children complete a </a:t>
            </a:r>
            <a:r>
              <a:rPr lang="en-US" sz="1200" b="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word-reading check at the end of Year 1 so that </a:t>
            </a:r>
            <a:r>
              <a:rPr lang="en-US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parents can be </a:t>
            </a:r>
            <a:r>
              <a:rPr lang="en-US" sz="1200" b="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confident</a:t>
            </a:r>
            <a:r>
              <a:rPr lang="en-US" sz="1200" b="1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their children are being taught to read successfully. </a:t>
            </a:r>
            <a:endParaRPr lang="en-GB" sz="1200" kern="1200" dirty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  <a:p>
            <a:r>
              <a:rPr lang="en-US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  </a:t>
            </a:r>
            <a:endParaRPr lang="en-GB" sz="1200" kern="1200" dirty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  <a:p>
            <a:pPr lvl="0"/>
            <a:r>
              <a:rPr lang="en-US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Children read </a:t>
            </a:r>
            <a:r>
              <a:rPr lang="en-US" sz="1200" b="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40 words</a:t>
            </a:r>
            <a:r>
              <a:rPr lang="en-US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. It takes between </a:t>
            </a:r>
            <a:r>
              <a:rPr lang="en-US" sz="1200" b="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two and five minutes.</a:t>
            </a:r>
            <a:endParaRPr lang="en-GB" sz="1200" b="0" kern="1200" dirty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  <a:p>
            <a:r>
              <a:rPr lang="en-US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 </a:t>
            </a:r>
            <a:endParaRPr lang="en-GB" sz="1200" kern="1200" dirty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  <a:p>
            <a:pPr lvl="0"/>
            <a:r>
              <a:rPr lang="en-US" sz="1200" b="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If they do not manage </a:t>
            </a:r>
            <a:r>
              <a:rPr lang="en-US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to read </a:t>
            </a:r>
            <a:r>
              <a:rPr lang="en-US" sz="1400" b="1" i="1" u="sng" kern="1200" dirty="0">
                <a:solidFill>
                  <a:srgbClr val="FF0000"/>
                </a:solidFill>
                <a:effectLst/>
                <a:latin typeface="+mn-lt"/>
                <a:ea typeface="+mn-ea"/>
                <a:cs typeface="+mn-cs"/>
              </a:rPr>
              <a:t>32</a:t>
            </a:r>
            <a:r>
              <a:rPr lang="en-US" sz="1200" b="1" kern="1200" dirty="0">
                <a:solidFill>
                  <a:srgbClr val="FF0000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of the words, they are given extra support, and repeat the check at the end of Year 2. </a:t>
            </a:r>
          </a:p>
          <a:p>
            <a:pPr lvl="0"/>
            <a:r>
              <a:rPr lang="en-US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It means that all children will be able to read accurately before they begin Year 3.</a:t>
            </a:r>
          </a:p>
          <a:p>
            <a:pPr lvl="0"/>
            <a:endParaRPr lang="en-US" sz="1200" kern="1200" dirty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  <a:p>
            <a:pPr lvl="0"/>
            <a:r>
              <a:rPr lang="en-US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In our school, we aim to make sure that every child learns to read accurately by the end of Year 1 so they are set up for success in school and in life.</a:t>
            </a:r>
          </a:p>
          <a:p>
            <a:pPr lvl="0"/>
            <a:r>
              <a:rPr lang="en-US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As soon as we spot a child who needs extra practice learning to read sounds and words, we teach them one-to-one for a few minutes every day.</a:t>
            </a:r>
            <a:endParaRPr lang="en-GB" sz="1200" kern="1200" dirty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  <a:p>
            <a:pPr lvl="0"/>
            <a:endParaRPr lang="en-US" sz="1200" kern="1200" dirty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AC167F53-BA33-7E40-958D-01A6607E9B7A}" type="slidenum">
              <a:rPr lang="en-US" smtClean="0"/>
              <a:t>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957161721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GB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We teach children sounds using a picture phrases to help them remember.</a:t>
            </a:r>
          </a:p>
          <a:p>
            <a:endParaRPr lang="en-GB" sz="1200" kern="1200" dirty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  <a:p>
            <a:r>
              <a:rPr lang="en-GB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For example, ay, may I play? aw, yawn at dawn.</a:t>
            </a:r>
          </a:p>
          <a:p>
            <a:endParaRPr lang="en-GB" sz="1200" kern="1200" dirty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GB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Many sounds have two or more letters making one sound. We call these ‘Special Friends’.</a:t>
            </a:r>
          </a:p>
          <a:p>
            <a:endParaRPr lang="en-GB" dirty="0">
              <a:effectLst/>
            </a:endParaRPr>
          </a:p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AC167F53-BA33-7E40-958D-01A6607E9B7A}" type="slidenum">
              <a:rPr lang="en-US" smtClean="0"/>
              <a:t>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0768927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>We teach children to read both real and nonsense words using the routine ‘Special Friends’, ‘Fred Talk’, read the word’.</a:t>
            </a:r>
          </a:p>
          <a:p>
            <a:endParaRPr lang="en-US" dirty="0"/>
          </a:p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dirty="0"/>
              <a:t>Children spot the ‘Special Friends’ (two letters that make one sound), Fred talk the word, and then read the word as a whole. </a:t>
            </a:r>
          </a:p>
          <a:p>
            <a:endParaRPr lang="en-US" dirty="0"/>
          </a:p>
          <a:p>
            <a:r>
              <a:rPr lang="en-US" dirty="0"/>
              <a:t>For example, ‘</a:t>
            </a:r>
            <a:r>
              <a:rPr lang="en-US" dirty="0" err="1"/>
              <a:t>sh</a:t>
            </a:r>
            <a:r>
              <a:rPr lang="en-US" dirty="0"/>
              <a:t>’, </a:t>
            </a:r>
            <a:r>
              <a:rPr lang="en-US" dirty="0" err="1"/>
              <a:t>sh</a:t>
            </a:r>
            <a:r>
              <a:rPr lang="en-US" dirty="0"/>
              <a:t>-</a:t>
            </a:r>
            <a:r>
              <a:rPr lang="en-US" dirty="0" err="1"/>
              <a:t>i</a:t>
            </a:r>
            <a:r>
              <a:rPr lang="en-US" dirty="0"/>
              <a:t>-p, ship.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AC167F53-BA33-7E40-958D-01A6607E9B7A}" type="slidenum">
              <a:rPr lang="en-US" smtClean="0"/>
              <a:t>5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660456056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indent="0">
              <a:buFont typeface="Arial" panose="020B0604020202020204" pitchFamily="34" charset="0"/>
              <a:buNone/>
            </a:pPr>
            <a:r>
              <a:rPr lang="en-US" dirty="0"/>
              <a:t>Half of the words in the check are real words.</a:t>
            </a:r>
          </a:p>
          <a:p>
            <a:pPr marL="0" indent="0">
              <a:buFont typeface="Arial" panose="020B0604020202020204" pitchFamily="34" charset="0"/>
              <a:buNone/>
            </a:pPr>
            <a:r>
              <a:rPr lang="en-US" dirty="0"/>
              <a:t>Half are nonsense words. </a:t>
            </a:r>
            <a:r>
              <a:rPr lang="en-US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For example, ‘</a:t>
            </a:r>
            <a:r>
              <a:rPr lang="en-US" sz="1200" kern="1200" dirty="0" err="1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sheb</a:t>
            </a:r>
            <a:r>
              <a:rPr lang="en-US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’, ‘</a:t>
            </a:r>
            <a:r>
              <a:rPr lang="en-US" sz="1200" kern="1200" dirty="0" err="1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glight</a:t>
            </a:r>
            <a:r>
              <a:rPr lang="en-US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’, ‘</a:t>
            </a:r>
            <a:r>
              <a:rPr lang="en-US" sz="1200" kern="1200" dirty="0" err="1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ched</a:t>
            </a:r>
            <a:r>
              <a:rPr lang="en-US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’, ‘</a:t>
            </a:r>
            <a:r>
              <a:rPr lang="en-US" sz="1200" kern="1200" dirty="0" err="1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teb</a:t>
            </a:r>
            <a:r>
              <a:rPr lang="en-US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’. </a:t>
            </a:r>
          </a:p>
          <a:p>
            <a:pPr marL="0" indent="0">
              <a:buFont typeface="Arial" panose="020B0604020202020204" pitchFamily="34" charset="0"/>
              <a:buNone/>
            </a:pPr>
            <a:endParaRPr lang="en-US" sz="1200" kern="1200" dirty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  <a:p>
            <a:pPr marL="0" indent="0">
              <a:buFont typeface="Arial" panose="020B0604020202020204" pitchFamily="34" charset="0"/>
              <a:buNone/>
            </a:pPr>
            <a:r>
              <a:rPr lang="en-US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There is a picture of an alien next to each word to remind the children that it isn’t a real word.</a:t>
            </a:r>
            <a:endParaRPr lang="en-GB" sz="1200" kern="1200" dirty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  <a:p>
            <a:endParaRPr lang="en-US" sz="1200" kern="1200" dirty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  <a:p>
            <a:r>
              <a:rPr lang="en-US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Nonsense words check that children will be able to read sounds they know in unfamiliar words.</a:t>
            </a:r>
          </a:p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Children who can read nonsense words will, very soon, be able to read any new word – for example – gargantuan, flailing, raucous, anticipation; </a:t>
            </a:r>
          </a:p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Reading new words increases children’s vocabulary </a:t>
            </a:r>
            <a:r>
              <a:rPr lang="en-US" sz="1200" b="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rapidly.</a:t>
            </a:r>
            <a:endParaRPr lang="en-GB" sz="1200" b="0" kern="1200" dirty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  <a:p>
            <a:r>
              <a:rPr lang="en-US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AC167F53-BA33-7E40-958D-01A6607E9B7A}" type="slidenum">
              <a:rPr lang="en-US" smtClean="0"/>
              <a:t>6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40858224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>Watch these video tutorials on the Ruth </a:t>
            </a:r>
            <a:r>
              <a:rPr lang="en-US" dirty="0" err="1"/>
              <a:t>Miskin</a:t>
            </a:r>
            <a:r>
              <a:rPr lang="en-US" dirty="0"/>
              <a:t> website to find out more about the PSC:</a:t>
            </a:r>
          </a:p>
          <a:p>
            <a:endParaRPr lang="en-US" dirty="0"/>
          </a:p>
          <a:p>
            <a:r>
              <a:rPr lang="en-US" dirty="0"/>
              <a:t>Understanding Phonics</a:t>
            </a:r>
          </a:p>
          <a:p>
            <a:r>
              <a:rPr lang="en-US" dirty="0"/>
              <a:t>The Phonics Screening Check</a:t>
            </a:r>
          </a:p>
          <a:p>
            <a:endParaRPr lang="en-US" dirty="0"/>
          </a:p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AC167F53-BA33-7E40-958D-01A6607E9B7A}" type="slidenum">
              <a:rPr lang="en-US" smtClean="0"/>
              <a:t>7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499255698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sz="1200" i="1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Show how to use Set 2/3 cards if you send these home.</a:t>
            </a:r>
            <a:endParaRPr lang="en-US" i="1" dirty="0"/>
          </a:p>
          <a:p>
            <a:r>
              <a:rPr lang="en-US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You can purchase Set 2/3 flashcards or My Reading and Writing Kit ages 5-7 becoming a reader to support your child with Set 2 sounds at home.</a:t>
            </a:r>
          </a:p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lang="en-US" baseline="0" dirty="0"/>
          </a:p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baseline="0" dirty="0"/>
              <a:t>I will give you a copy of ‘Reading at Home Booklet 2’ from Oxford Owl.</a:t>
            </a:r>
            <a:endParaRPr lang="en-US" dirty="0"/>
          </a:p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AC167F53-BA33-7E40-958D-01A6607E9B7A}" type="slidenum">
              <a:rPr lang="en-US" smtClean="0"/>
              <a:t>8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613162495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92E07CC-6AAD-1047-BB31-41E7C9B8EA12}" type="slidenum">
              <a:rPr lang="en-US" smtClean="0"/>
              <a:t>9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166275652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GB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Remember that all parents have the power to change outcomes for their children.</a:t>
            </a:r>
            <a:endParaRPr lang="en-US" dirty="0">
              <a:solidFill>
                <a:srgbClr val="FF0000"/>
              </a:solidFill>
            </a:endParaRPr>
          </a:p>
          <a:p>
            <a:endParaRPr lang="en-US" baseline="0" dirty="0"/>
          </a:p>
          <a:p>
            <a:endParaRPr lang="en-US" baseline="0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F10C2BD-ABBD-1C45-BDAB-44A2829FA136}" type="slidenum">
              <a:rPr lang="en-US" smtClean="0"/>
              <a:t>10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65061251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showMasterPhAnim="0" preserve="1" userDrawn="1">
  <p:cSld name="2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" name="Picture 14" descr="powerpoint-cover-template-blank.jpg"/>
          <p:cNvPicPr>
            <a:picLocks noChangeAspect="1"/>
          </p:cNvPicPr>
          <p:nvPr userDrawn="1"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16" name="Title 1"/>
          <p:cNvSpPr>
            <a:spLocks noGrp="1"/>
          </p:cNvSpPr>
          <p:nvPr>
            <p:ph type="ctrTitle"/>
          </p:nvPr>
        </p:nvSpPr>
        <p:spPr>
          <a:xfrm>
            <a:off x="4067944" y="4221088"/>
            <a:ext cx="5076056" cy="1181993"/>
          </a:xfrm>
        </p:spPr>
        <p:txBody>
          <a:bodyPr anchor="ctr">
            <a:normAutofit/>
          </a:bodyPr>
          <a:lstStyle>
            <a:lvl1pPr>
              <a:lnSpc>
                <a:spcPct val="90000"/>
              </a:lnSpc>
              <a:defRPr sz="3200">
                <a:solidFill>
                  <a:schemeClr val="bg1"/>
                </a:solidFill>
              </a:defRPr>
            </a:lvl1pPr>
          </a:lstStyle>
          <a:p>
            <a:r>
              <a:rPr lang="en-GB" dirty="0"/>
              <a:t>Click to edit Master title style</a:t>
            </a:r>
          </a:p>
        </p:txBody>
      </p:sp>
    </p:spTree>
    <p:extLst>
      <p:ext uri="{BB962C8B-B14F-4D97-AF65-F5344CB8AC3E}">
        <p14:creationId xmlns:p14="http://schemas.microsoft.com/office/powerpoint/2010/main" val="1231037735"/>
      </p:ext>
    </p:extLst>
  </p:cSld>
  <p:clrMapOvr>
    <a:masterClrMapping/>
  </p:clrMapOvr>
  <p:hf sldNum="0" hdr="0"/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showMasterPhAnim="0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" name="Picture 10" descr="PPT_RM_page.jpg"/>
          <p:cNvPicPr>
            <a:picLocks noChangeAspect="1"/>
          </p:cNvPicPr>
          <p:nvPr userDrawn="1"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-16340" y="0"/>
            <a:ext cx="9180512" cy="6858000"/>
          </a:xfrm>
          <a:prstGeom prst="rect">
            <a:avLst/>
          </a:prstGeom>
        </p:spPr>
      </p:pic>
      <p:sp>
        <p:nvSpPr>
          <p:cNvPr id="7" name="Rectangle 3"/>
          <p:cNvSpPr/>
          <p:nvPr userDrawn="1"/>
        </p:nvSpPr>
        <p:spPr>
          <a:xfrm>
            <a:off x="323527" y="1151032"/>
            <a:ext cx="8640961" cy="45719"/>
          </a:xfrm>
          <a:prstGeom prst="rect">
            <a:avLst/>
          </a:prstGeom>
          <a:solidFill>
            <a:srgbClr val="3B9EA3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 sz="2400">
              <a:solidFill>
                <a:prstClr val="white"/>
              </a:solidFill>
            </a:endParaRPr>
          </a:p>
        </p:txBody>
      </p:sp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>
          <a:xfrm>
            <a:off x="323528" y="260649"/>
            <a:ext cx="7478713" cy="864096"/>
          </a:xfrm>
        </p:spPr>
        <p:txBody>
          <a:bodyPr anchor="b"/>
          <a:lstStyle/>
          <a:p>
            <a:br>
              <a:rPr lang="en-GB" dirty="0"/>
            </a:br>
            <a:r>
              <a:rPr lang="en-GB" dirty="0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23528" y="1196752"/>
            <a:ext cx="8639175" cy="5040560"/>
          </a:xfrm>
        </p:spPr>
        <p:txBody>
          <a:bodyPr/>
          <a:lstStyle/>
          <a:p>
            <a:pPr lvl="0"/>
            <a:r>
              <a:rPr lang="en-GB" dirty="0"/>
              <a:t>Click to edit Master text styles</a:t>
            </a:r>
          </a:p>
          <a:p>
            <a:pPr lvl="1"/>
            <a:r>
              <a:rPr lang="en-GB" dirty="0"/>
              <a:t>Second level</a:t>
            </a:r>
          </a:p>
          <a:p>
            <a:pPr lvl="2"/>
            <a:r>
              <a:rPr lang="en-GB" dirty="0"/>
              <a:t>Third level</a:t>
            </a:r>
          </a:p>
          <a:p>
            <a:pPr lvl="3"/>
            <a:r>
              <a:rPr lang="en-GB" dirty="0"/>
              <a:t>Fourth level</a:t>
            </a:r>
          </a:p>
          <a:p>
            <a:pPr lvl="4"/>
            <a:r>
              <a:rPr lang="en-GB" dirty="0"/>
              <a:t>Fifth level</a:t>
            </a:r>
          </a:p>
        </p:txBody>
      </p:sp>
      <p:sp>
        <p:nvSpPr>
          <p:cNvPr id="10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 fontAlgn="auto">
              <a:spcBef>
                <a:spcPts val="0"/>
              </a:spcBef>
              <a:spcAft>
                <a:spcPts val="0"/>
              </a:spcAft>
              <a:defRPr>
                <a:latin typeface="+mn-lt"/>
                <a:ea typeface="+mn-ea"/>
              </a:defRPr>
            </a:lvl1pPr>
          </a:lstStyle>
          <a:p>
            <a:pPr>
              <a:defRPr/>
            </a:pPr>
            <a:fld id="{404DBCEF-19A6-4004-B125-9F389965607C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18626419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showMasterPhAnim="0" preserve="1" userDrawn="1">
  <p:cSld name="4_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" name="Picture 10" descr="PPT_RM_page.jpg"/>
          <p:cNvPicPr>
            <a:picLocks noChangeAspect="1"/>
          </p:cNvPicPr>
          <p:nvPr userDrawn="1"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-16340" y="0"/>
            <a:ext cx="9180512" cy="6858000"/>
          </a:xfrm>
          <a:prstGeom prst="rect">
            <a:avLst/>
          </a:prstGeom>
        </p:spPr>
      </p:pic>
      <p:sp>
        <p:nvSpPr>
          <p:cNvPr id="7" name="Rectangle 3"/>
          <p:cNvSpPr/>
          <p:nvPr userDrawn="1"/>
        </p:nvSpPr>
        <p:spPr>
          <a:xfrm>
            <a:off x="323527" y="1151032"/>
            <a:ext cx="8640961" cy="45719"/>
          </a:xfrm>
          <a:prstGeom prst="rect">
            <a:avLst/>
          </a:prstGeom>
          <a:solidFill>
            <a:srgbClr val="3B9EA3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 sz="2400">
              <a:solidFill>
                <a:prstClr val="white"/>
              </a:solidFill>
            </a:endParaRPr>
          </a:p>
        </p:txBody>
      </p:sp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>
          <a:xfrm>
            <a:off x="323528" y="260649"/>
            <a:ext cx="7478713" cy="864096"/>
          </a:xfrm>
        </p:spPr>
        <p:txBody>
          <a:bodyPr anchor="b"/>
          <a:lstStyle/>
          <a:p>
            <a:br>
              <a:rPr lang="en-GB" dirty="0"/>
            </a:br>
            <a:r>
              <a:rPr lang="en-GB" dirty="0"/>
              <a:t>Click to edit Master title style</a:t>
            </a:r>
          </a:p>
        </p:txBody>
      </p:sp>
      <p:sp>
        <p:nvSpPr>
          <p:cNvPr id="10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 fontAlgn="auto">
              <a:spcBef>
                <a:spcPts val="0"/>
              </a:spcBef>
              <a:spcAft>
                <a:spcPts val="0"/>
              </a:spcAft>
              <a:defRPr>
                <a:latin typeface="+mn-lt"/>
                <a:ea typeface="+mn-ea"/>
              </a:defRPr>
            </a:lvl1pPr>
          </a:lstStyle>
          <a:p>
            <a:pPr>
              <a:defRPr/>
            </a:pPr>
            <a:fld id="{404DBCEF-19A6-4004-B125-9F389965607C}" type="slidenum">
              <a:rPr lang="en-US"/>
              <a:pPr>
                <a:defRPr/>
              </a:pPr>
              <a:t>‹#›</a:t>
            </a:fld>
            <a:endParaRPr lang="en-US"/>
          </a:p>
        </p:txBody>
      </p:sp>
      <p:sp>
        <p:nvSpPr>
          <p:cNvPr id="8" name="Content Placeholder 2"/>
          <p:cNvSpPr>
            <a:spLocks noGrp="1"/>
          </p:cNvSpPr>
          <p:nvPr>
            <p:ph sz="half" idx="1"/>
          </p:nvPr>
        </p:nvSpPr>
        <p:spPr>
          <a:xfrm>
            <a:off x="323528" y="1268760"/>
            <a:ext cx="4246885" cy="4968552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GB" dirty="0"/>
          </a:p>
        </p:txBody>
      </p:sp>
      <p:sp>
        <p:nvSpPr>
          <p:cNvPr id="9" name="Content Placeholder 3"/>
          <p:cNvSpPr>
            <a:spLocks noGrp="1"/>
          </p:cNvSpPr>
          <p:nvPr>
            <p:ph sz="half" idx="2"/>
          </p:nvPr>
        </p:nvSpPr>
        <p:spPr>
          <a:xfrm>
            <a:off x="4716016" y="1268760"/>
            <a:ext cx="4254624" cy="4968552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694975515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2.jpeg"/><Relationship Id="rId5" Type="http://schemas.openxmlformats.org/officeDocument/2006/relationships/image" Target="../media/image1.jpeg"/><Relationship Id="rId4" Type="http://schemas.openxmlformats.org/officeDocument/2006/relationships/theme" Target="../theme/theme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62" name="Title Placeholder 1"/>
          <p:cNvSpPr>
            <a:spLocks noGrp="1"/>
          </p:cNvSpPr>
          <p:nvPr>
            <p:ph type="title"/>
          </p:nvPr>
        </p:nvSpPr>
        <p:spPr bwMode="auto">
          <a:xfrm>
            <a:off x="323850" y="333375"/>
            <a:ext cx="7478713" cy="10080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GB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 bwMode="auto">
          <a:xfrm>
            <a:off x="323850" y="1495425"/>
            <a:ext cx="8639175" cy="47418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395288" y="6356350"/>
            <a:ext cx="2195512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000">
                <a:solidFill>
                  <a:srgbClr val="2D2D2D">
                    <a:tint val="75000"/>
                  </a:srgbClr>
                </a:solidFill>
                <a:latin typeface="Garamond" pitchFamily="18" charset="0"/>
                <a:ea typeface="MS PGothic" pitchFamily="34" charset="-128"/>
                <a:cs typeface="+mn-cs"/>
              </a:defRPr>
            </a:lvl1pPr>
          </a:lstStyle>
          <a:p>
            <a:pPr>
              <a:defRPr/>
            </a:pPr>
            <a:fld id="{DF6C09D9-D1B6-4568-8B87-5A6249D0DBD1}" type="datetime1">
              <a:rPr lang="en-US"/>
              <a:pPr>
                <a:defRPr/>
              </a:pPr>
              <a:t>11/26/2020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000">
                <a:solidFill>
                  <a:srgbClr val="2D2D2D">
                    <a:tint val="75000"/>
                  </a:srgbClr>
                </a:solidFill>
                <a:latin typeface="Garamond" pitchFamily="18" charset="0"/>
                <a:ea typeface="MS PGothic" pitchFamily="34" charset="-128"/>
                <a:cs typeface="+mn-cs"/>
              </a:defRPr>
            </a:lvl1pPr>
          </a:lstStyle>
          <a:p>
            <a:pPr>
              <a:defRPr/>
            </a:pPr>
            <a:r>
              <a:rPr lang="en-US"/>
              <a:t>Copyright Ruth Miskin Literacy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409825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>
                <a:solidFill>
                  <a:srgbClr val="2D2D2D">
                    <a:tint val="75000"/>
                  </a:srgbClr>
                </a:solidFill>
                <a:latin typeface="Garamond" pitchFamily="18" charset="0"/>
                <a:ea typeface="MS PGothic" pitchFamily="34" charset="-128"/>
                <a:cs typeface="+mn-cs"/>
              </a:defRPr>
            </a:lvl1pPr>
          </a:lstStyle>
          <a:p>
            <a:pPr>
              <a:defRPr/>
            </a:pPr>
            <a:fld id="{D366FC25-FCA6-4D86-A84B-F6C8160D7687}" type="slidenum">
              <a:rPr lang="en-US"/>
              <a:pPr>
                <a:defRPr/>
              </a:pPr>
              <a:t>‹#›</a:t>
            </a:fld>
            <a:endParaRPr lang="en-US"/>
          </a:p>
        </p:txBody>
      </p:sp>
      <p:sp>
        <p:nvSpPr>
          <p:cNvPr id="7" name="Rectangle 6"/>
          <p:cNvSpPr/>
          <p:nvPr/>
        </p:nvSpPr>
        <p:spPr>
          <a:xfrm>
            <a:off x="395288" y="188913"/>
            <a:ext cx="8567737" cy="144462"/>
          </a:xfrm>
          <a:prstGeom prst="rect">
            <a:avLst/>
          </a:prstGeom>
          <a:solidFill>
            <a:schemeClr val="accent4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 sz="2400">
              <a:solidFill>
                <a:prstClr val="white"/>
              </a:solidFill>
            </a:endParaRPr>
          </a:p>
        </p:txBody>
      </p:sp>
      <p:pic>
        <p:nvPicPr>
          <p:cNvPr id="15368" name="Picture 9" descr="RM_shape.jpg"/>
          <p:cNvPicPr>
            <a:picLocks noChangeAspect="1"/>
          </p:cNvPicPr>
          <p:nvPr/>
        </p:nvPicPr>
        <p:blipFill>
          <a:blip r:embed="rId5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8243888" y="404813"/>
            <a:ext cx="688975" cy="7207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cxnSp>
        <p:nvCxnSpPr>
          <p:cNvPr id="13" name="Straight Connector 12"/>
          <p:cNvCxnSpPr/>
          <p:nvPr/>
        </p:nvCxnSpPr>
        <p:spPr>
          <a:xfrm>
            <a:off x="323850" y="188913"/>
            <a:ext cx="0" cy="6480175"/>
          </a:xfrm>
          <a:prstGeom prst="line">
            <a:avLst/>
          </a:prstGeom>
          <a:ln>
            <a:prstDash val="sysDot"/>
          </a:ln>
          <a:effectLst/>
        </p:spPr>
        <p:style>
          <a:lnRef idx="2">
            <a:schemeClr val="accent4"/>
          </a:lnRef>
          <a:fillRef idx="0">
            <a:schemeClr val="accent4"/>
          </a:fillRef>
          <a:effectRef idx="1">
            <a:schemeClr val="accent4"/>
          </a:effectRef>
          <a:fontRef idx="minor">
            <a:schemeClr val="tx1"/>
          </a:fontRef>
        </p:style>
      </p:cxnSp>
      <p:pic>
        <p:nvPicPr>
          <p:cNvPr id="10" name="Picture 9" descr="PPT_RM_page.jpg"/>
          <p:cNvPicPr>
            <a:picLocks noChangeAspect="1"/>
          </p:cNvPicPr>
          <p:nvPr userDrawn="1"/>
        </p:nvPicPr>
        <p:blipFill>
          <a:blip r:embed="rId6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5271277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6" r:id="rId1"/>
    <p:sldLayoutId id="2147483677" r:id="rId2"/>
    <p:sldLayoutId id="2147483678" r:id="rId3"/>
  </p:sldLayoutIdLs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>
        <p:tmplLst>
          <p:tmpl lvl="1">
            <p:tnLst>
              <p:par>
                <p:cTn presetID="1" presetClass="entr" presetSubtype="0" fill="hold" nodeType="click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3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</p:childTnLst>
                </p:cTn>
              </p:par>
            </p:tnLst>
          </p:tmpl>
          <p:tmpl lvl="2">
            <p:tnLst>
              <p:par>
                <p:cTn presetID="1" presetClass="entr" presetSubtype="0" fill="hold" nodeType="with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3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</p:childTnLst>
                </p:cTn>
              </p:par>
            </p:tnLst>
          </p:tmpl>
          <p:tmpl lvl="3">
            <p:tnLst>
              <p:par>
                <p:cTn presetID="1" presetClass="entr" presetSubtype="0" fill="hold" nodeType="with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3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</p:childTnLst>
                </p:cTn>
              </p:par>
            </p:tnLst>
          </p:tmpl>
          <p:tmpl lvl="4">
            <p:tnLst>
              <p:par>
                <p:cTn presetID="1" presetClass="entr" presetSubtype="0" fill="hold" nodeType="with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3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</p:childTnLst>
                </p:cTn>
              </p:par>
            </p:tnLst>
          </p:tmpl>
          <p:tmpl lvl="5">
            <p:tnLst>
              <p:par>
                <p:cTn presetID="1" presetClass="entr" presetSubtype="0" fill="hold" nodeType="with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3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</p:childTnLst>
                </p:cTn>
              </p:par>
            </p:tnLst>
          </p:tmpl>
        </p:tmplLst>
      </p:bldP>
    </p:bldLst>
  </p:timing>
  <p:hf sldNum="0" hdr="0"/>
  <p:txStyles>
    <p:titleStyle>
      <a:lvl1pPr algn="l" rtl="0" eaLnBrk="1" fontAlgn="base" hangingPunct="1">
        <a:lnSpc>
          <a:spcPct val="90000"/>
        </a:lnSpc>
        <a:spcBef>
          <a:spcPct val="0"/>
        </a:spcBef>
        <a:spcAft>
          <a:spcPct val="0"/>
        </a:spcAft>
        <a:defRPr sz="3000" b="1" kern="1200">
          <a:solidFill>
            <a:srgbClr val="787878"/>
          </a:solidFill>
          <a:latin typeface="+mn-lt"/>
          <a:ea typeface="+mj-ea"/>
          <a:cs typeface="+mj-cs"/>
        </a:defRPr>
      </a:lvl1pPr>
      <a:lvl2pPr algn="l" rtl="0" eaLnBrk="1" fontAlgn="base" hangingPunct="1">
        <a:lnSpc>
          <a:spcPct val="90000"/>
        </a:lnSpc>
        <a:spcBef>
          <a:spcPct val="0"/>
        </a:spcBef>
        <a:spcAft>
          <a:spcPct val="0"/>
        </a:spcAft>
        <a:defRPr sz="3000" b="1">
          <a:solidFill>
            <a:srgbClr val="787878"/>
          </a:solidFill>
          <a:latin typeface="Arial" pitchFamily="34" charset="0"/>
        </a:defRPr>
      </a:lvl2pPr>
      <a:lvl3pPr algn="l" rtl="0" eaLnBrk="1" fontAlgn="base" hangingPunct="1">
        <a:lnSpc>
          <a:spcPct val="90000"/>
        </a:lnSpc>
        <a:spcBef>
          <a:spcPct val="0"/>
        </a:spcBef>
        <a:spcAft>
          <a:spcPct val="0"/>
        </a:spcAft>
        <a:defRPr sz="3000" b="1">
          <a:solidFill>
            <a:srgbClr val="787878"/>
          </a:solidFill>
          <a:latin typeface="Arial" pitchFamily="34" charset="0"/>
        </a:defRPr>
      </a:lvl3pPr>
      <a:lvl4pPr algn="l" rtl="0" eaLnBrk="1" fontAlgn="base" hangingPunct="1">
        <a:lnSpc>
          <a:spcPct val="90000"/>
        </a:lnSpc>
        <a:spcBef>
          <a:spcPct val="0"/>
        </a:spcBef>
        <a:spcAft>
          <a:spcPct val="0"/>
        </a:spcAft>
        <a:defRPr sz="3000" b="1">
          <a:solidFill>
            <a:srgbClr val="787878"/>
          </a:solidFill>
          <a:latin typeface="Arial" pitchFamily="34" charset="0"/>
        </a:defRPr>
      </a:lvl4pPr>
      <a:lvl5pPr algn="l" rtl="0" eaLnBrk="1" fontAlgn="base" hangingPunct="1">
        <a:lnSpc>
          <a:spcPct val="90000"/>
        </a:lnSpc>
        <a:spcBef>
          <a:spcPct val="0"/>
        </a:spcBef>
        <a:spcAft>
          <a:spcPct val="0"/>
        </a:spcAft>
        <a:defRPr sz="3000" b="1">
          <a:solidFill>
            <a:srgbClr val="787878"/>
          </a:solidFill>
          <a:latin typeface="Arial" pitchFamily="34" charset="0"/>
        </a:defRPr>
      </a:lvl5pPr>
      <a:lvl6pPr marL="457200" algn="l" rtl="0" eaLnBrk="1" fontAlgn="base" hangingPunct="1">
        <a:lnSpc>
          <a:spcPct val="90000"/>
        </a:lnSpc>
        <a:spcBef>
          <a:spcPct val="0"/>
        </a:spcBef>
        <a:spcAft>
          <a:spcPct val="0"/>
        </a:spcAft>
        <a:defRPr sz="3000" b="1">
          <a:solidFill>
            <a:srgbClr val="787878"/>
          </a:solidFill>
          <a:latin typeface="Arial" pitchFamily="34" charset="0"/>
        </a:defRPr>
      </a:lvl6pPr>
      <a:lvl7pPr marL="914400" algn="l" rtl="0" eaLnBrk="1" fontAlgn="base" hangingPunct="1">
        <a:lnSpc>
          <a:spcPct val="90000"/>
        </a:lnSpc>
        <a:spcBef>
          <a:spcPct val="0"/>
        </a:spcBef>
        <a:spcAft>
          <a:spcPct val="0"/>
        </a:spcAft>
        <a:defRPr sz="3000" b="1">
          <a:solidFill>
            <a:srgbClr val="787878"/>
          </a:solidFill>
          <a:latin typeface="Arial" pitchFamily="34" charset="0"/>
        </a:defRPr>
      </a:lvl7pPr>
      <a:lvl8pPr marL="1371600" algn="l" rtl="0" eaLnBrk="1" fontAlgn="base" hangingPunct="1">
        <a:lnSpc>
          <a:spcPct val="90000"/>
        </a:lnSpc>
        <a:spcBef>
          <a:spcPct val="0"/>
        </a:spcBef>
        <a:spcAft>
          <a:spcPct val="0"/>
        </a:spcAft>
        <a:defRPr sz="3000" b="1">
          <a:solidFill>
            <a:srgbClr val="787878"/>
          </a:solidFill>
          <a:latin typeface="Arial" pitchFamily="34" charset="0"/>
        </a:defRPr>
      </a:lvl8pPr>
      <a:lvl9pPr marL="1828800" algn="l" rtl="0" eaLnBrk="1" fontAlgn="base" hangingPunct="1">
        <a:lnSpc>
          <a:spcPct val="90000"/>
        </a:lnSpc>
        <a:spcBef>
          <a:spcPct val="0"/>
        </a:spcBef>
        <a:spcAft>
          <a:spcPct val="0"/>
        </a:spcAft>
        <a:defRPr sz="3000" b="1">
          <a:solidFill>
            <a:srgbClr val="787878"/>
          </a:solidFill>
          <a:latin typeface="Arial" pitchFamily="34" charset="0"/>
        </a:defRPr>
      </a:lvl9pPr>
    </p:titleStyle>
    <p:bodyStyle>
      <a:lvl1pPr algn="l" rtl="0" eaLnBrk="1" fontAlgn="base" hangingPunct="1">
        <a:lnSpc>
          <a:spcPct val="90000"/>
        </a:lnSpc>
        <a:spcBef>
          <a:spcPct val="20000"/>
        </a:spcBef>
        <a:spcAft>
          <a:spcPct val="0"/>
        </a:spcAft>
        <a:buFont typeface="Arial" charset="0"/>
        <a:defRPr sz="3200" kern="1200">
          <a:solidFill>
            <a:schemeClr val="tx2"/>
          </a:solidFill>
          <a:latin typeface="+mn-lt"/>
          <a:ea typeface="+mn-ea"/>
          <a:cs typeface="+mn-cs"/>
        </a:defRPr>
      </a:lvl1pPr>
      <a:lvl2pPr algn="l" rtl="0" eaLnBrk="1" fontAlgn="base" hangingPunct="1">
        <a:lnSpc>
          <a:spcPct val="90000"/>
        </a:lnSpc>
        <a:spcBef>
          <a:spcPct val="20000"/>
        </a:spcBef>
        <a:spcAft>
          <a:spcPct val="0"/>
        </a:spcAft>
        <a:buFont typeface="Arial" charset="0"/>
        <a:defRPr sz="2800" kern="1200">
          <a:solidFill>
            <a:schemeClr val="tx2"/>
          </a:solidFill>
          <a:latin typeface="+mn-lt"/>
          <a:ea typeface="+mn-ea"/>
          <a:cs typeface="+mn-cs"/>
        </a:defRPr>
      </a:lvl2pPr>
      <a:lvl3pPr algn="l" rtl="0" eaLnBrk="1" fontAlgn="base" hangingPunct="1">
        <a:lnSpc>
          <a:spcPct val="90000"/>
        </a:lnSpc>
        <a:spcBef>
          <a:spcPct val="20000"/>
        </a:spcBef>
        <a:spcAft>
          <a:spcPct val="0"/>
        </a:spcAft>
        <a:buFont typeface="Arial" charset="0"/>
        <a:defRPr sz="2400" kern="1200">
          <a:solidFill>
            <a:schemeClr val="tx2"/>
          </a:solidFill>
          <a:latin typeface="+mn-lt"/>
          <a:ea typeface="+mn-ea"/>
          <a:cs typeface="+mn-cs"/>
        </a:defRPr>
      </a:lvl3pPr>
      <a:lvl4pPr algn="l" rtl="0" eaLnBrk="1" fontAlgn="base" hangingPunct="1">
        <a:lnSpc>
          <a:spcPct val="90000"/>
        </a:lnSpc>
        <a:spcBef>
          <a:spcPct val="20000"/>
        </a:spcBef>
        <a:spcAft>
          <a:spcPct val="0"/>
        </a:spcAft>
        <a:buFont typeface="Arial" charset="0"/>
        <a:defRPr sz="2000" kern="1200">
          <a:solidFill>
            <a:schemeClr val="tx2"/>
          </a:solidFill>
          <a:latin typeface="+mn-lt"/>
          <a:ea typeface="+mn-ea"/>
          <a:cs typeface="+mn-cs"/>
        </a:defRPr>
      </a:lvl4pPr>
      <a:lvl5pPr algn="l" rtl="0" eaLnBrk="1" fontAlgn="base" hangingPunct="1">
        <a:lnSpc>
          <a:spcPct val="90000"/>
        </a:lnSpc>
        <a:spcBef>
          <a:spcPct val="20000"/>
        </a:spcBef>
        <a:spcAft>
          <a:spcPct val="0"/>
        </a:spcAft>
        <a:buFont typeface="Arial" charset="0"/>
        <a:defRPr sz="2000" kern="1200">
          <a:solidFill>
            <a:schemeClr val="tx2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.xml"/><Relationship Id="rId2" Type="http://schemas.openxmlformats.org/officeDocument/2006/relationships/slideLayout" Target="../slideLayouts/slideLayout1.xml"/><Relationship Id="rId1" Type="http://schemas.openxmlformats.org/officeDocument/2006/relationships/tags" Target="../tags/tag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8.png"/><Relationship Id="rId5" Type="http://schemas.openxmlformats.org/officeDocument/2006/relationships/image" Target="../media/image7.png"/><Relationship Id="rId4" Type="http://schemas.openxmlformats.org/officeDocument/2006/relationships/image" Target="../media/image6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3.png"/><Relationship Id="rId5" Type="http://schemas.openxmlformats.org/officeDocument/2006/relationships/image" Target="../media/image12.png"/><Relationship Id="rId4" Type="http://schemas.openxmlformats.org/officeDocument/2006/relationships/image" Target="../media/image11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hyperlink" Target="http://www.ruthmiskin.com/en/parents/" TargetMode="External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2.xml"/><Relationship Id="rId5" Type="http://schemas.openxmlformats.org/officeDocument/2006/relationships/hyperlink" Target="http://www.oxfordowl.co.uk/Reading/" TargetMode="External"/><Relationship Id="rId4" Type="http://schemas.openxmlformats.org/officeDocument/2006/relationships/hyperlink" Target="https://www.facebook.com/miskin.education" TargetMode="Externa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/>
          <p:cNvSpPr>
            <a:spLocks noGrp="1"/>
          </p:cNvSpPr>
          <p:nvPr>
            <p:ph type="ctrTitle"/>
          </p:nvPr>
        </p:nvSpPr>
        <p:spPr/>
        <p:txBody>
          <a:bodyPr>
            <a:normAutofit fontScale="90000"/>
          </a:bodyPr>
          <a:lstStyle/>
          <a:p>
            <a:r>
              <a:rPr lang="en-US" i="1" dirty="0"/>
              <a:t>Read Write Inc. </a:t>
            </a:r>
            <a:r>
              <a:rPr lang="en-US" dirty="0"/>
              <a:t>Phonics </a:t>
            </a:r>
            <a:br>
              <a:rPr lang="en-US" dirty="0"/>
            </a:br>
            <a:r>
              <a:rPr lang="en-US" dirty="0"/>
              <a:t>Parents’ Meeting – </a:t>
            </a:r>
            <a:br>
              <a:rPr lang="en-US" dirty="0"/>
            </a:br>
            <a:r>
              <a:rPr lang="en-US" dirty="0"/>
              <a:t>Phonics Screening Check</a:t>
            </a: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1449078722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23536" y="260649"/>
            <a:ext cx="8640951" cy="864096"/>
          </a:xfrm>
        </p:spPr>
        <p:txBody>
          <a:bodyPr/>
          <a:lstStyle/>
          <a:p>
            <a:r>
              <a:rPr lang="en-US" dirty="0"/>
              <a:t>Reading </a:t>
            </a:r>
            <a:r>
              <a:rPr lang="en-GB" dirty="0"/>
              <a:t>changes everything</a:t>
            </a:r>
            <a:endParaRPr lang="en-US" dirty="0"/>
          </a:p>
        </p:txBody>
      </p:sp>
      <p:sp>
        <p:nvSpPr>
          <p:cNvPr id="5" name="Content Placeholder 4"/>
          <p:cNvSpPr>
            <a:spLocks noGrp="1"/>
          </p:cNvSpPr>
          <p:nvPr>
            <p:ph idx="1"/>
          </p:nvPr>
        </p:nvSpPr>
        <p:spPr>
          <a:prstGeom prst="rect">
            <a:avLst/>
          </a:prstGeom>
        </p:spPr>
        <p:txBody>
          <a:bodyPr>
            <a:normAutofit/>
          </a:bodyPr>
          <a:lstStyle/>
          <a:p>
            <a:pPr marL="0" indent="0">
              <a:buNone/>
            </a:pPr>
            <a:endParaRPr lang="en-US" dirty="0">
              <a:solidFill>
                <a:srgbClr val="5A5A5A"/>
              </a:solidFill>
            </a:endParaRPr>
          </a:p>
          <a:p>
            <a:pPr marL="0" indent="0">
              <a:buNone/>
            </a:pPr>
            <a:r>
              <a:rPr lang="en-US" dirty="0">
                <a:solidFill>
                  <a:srgbClr val="5A5A5A"/>
                </a:solidFill>
              </a:rPr>
              <a:t>Teach a child to read and keep that child reading and we will change everything.</a:t>
            </a:r>
          </a:p>
          <a:p>
            <a:endParaRPr lang="en-US" dirty="0"/>
          </a:p>
          <a:p>
            <a:pPr marL="0" indent="0">
              <a:buNone/>
            </a:pPr>
            <a:r>
              <a:rPr lang="en-US" b="1" dirty="0">
                <a:solidFill>
                  <a:schemeClr val="accent3"/>
                </a:solidFill>
              </a:rPr>
              <a:t>And I mean everything.</a:t>
            </a:r>
          </a:p>
          <a:p>
            <a:endParaRPr lang="en-US" b="1" dirty="0">
              <a:solidFill>
                <a:schemeClr val="accent1"/>
              </a:solidFill>
            </a:endParaRPr>
          </a:p>
          <a:p>
            <a:pPr marL="0" indent="0" algn="r">
              <a:buNone/>
            </a:pPr>
            <a:r>
              <a:rPr lang="en-US" sz="2400" i="1" dirty="0"/>
              <a:t>Jeanette Winterson</a:t>
            </a:r>
            <a:endParaRPr lang="en-US" sz="2400" b="1" i="1" dirty="0">
              <a:solidFill>
                <a:schemeClr val="accent1"/>
              </a:solidFill>
            </a:endParaRPr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282882525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D1D1930-DA65-1D4E-8A1A-8B2F9CEA7FD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What is the Phonics Screening Check?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F6285F38-98DE-4746-A2A4-771CDD0D9776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457200" indent="-457200">
              <a:buFont typeface="Arial" panose="020B0604020202020204" pitchFamily="34" charset="0"/>
              <a:buChar char="•"/>
            </a:pPr>
            <a:r>
              <a:rPr lang="en-US" dirty="0"/>
              <a:t>A word-reading test at the end of Year 1</a:t>
            </a:r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en-US" dirty="0"/>
              <a:t>Children read 40 words</a:t>
            </a:r>
          </a:p>
        </p:txBody>
      </p:sp>
    </p:spTree>
    <p:extLst>
      <p:ext uri="{BB962C8B-B14F-4D97-AF65-F5344CB8AC3E}">
        <p14:creationId xmlns:p14="http://schemas.microsoft.com/office/powerpoint/2010/main" val="365296059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8A3494B-1487-5449-8C15-049D3B543B9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Picture Phrases</a:t>
            </a:r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3A30FA77-7827-2F4D-B53F-6699012E5EBC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291164" y="1689916"/>
            <a:ext cx="1879538" cy="2675688"/>
          </a:xfrm>
          <a:prstGeom prst="rect">
            <a:avLst/>
          </a:prstGeom>
          <a:ln>
            <a:solidFill>
              <a:schemeClr val="tx1"/>
            </a:solidFill>
          </a:ln>
        </p:spPr>
      </p:pic>
      <p:pic>
        <p:nvPicPr>
          <p:cNvPr id="9" name="Picture 8">
            <a:extLst>
              <a:ext uri="{FF2B5EF4-FFF2-40B4-BE49-F238E27FC236}">
                <a16:creationId xmlns:a16="http://schemas.microsoft.com/office/drawing/2014/main" id="{8CD0D21F-A000-0C45-A327-4C6AC6B0705B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323528" y="1689916"/>
            <a:ext cx="1879538" cy="2675688"/>
          </a:xfrm>
          <a:prstGeom prst="rect">
            <a:avLst/>
          </a:prstGeom>
          <a:ln>
            <a:solidFill>
              <a:schemeClr val="tx1"/>
            </a:solidFill>
          </a:ln>
        </p:spPr>
      </p:pic>
      <p:pic>
        <p:nvPicPr>
          <p:cNvPr id="6" name="Picture 5">
            <a:extLst>
              <a:ext uri="{FF2B5EF4-FFF2-40B4-BE49-F238E27FC236}">
                <a16:creationId xmlns:a16="http://schemas.microsoft.com/office/drawing/2014/main" id="{3DC50EC1-C679-5D49-A563-0BB2F1B100D4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6845209" y="1689916"/>
            <a:ext cx="1914064" cy="2675688"/>
          </a:xfrm>
          <a:prstGeom prst="rect">
            <a:avLst/>
          </a:prstGeom>
          <a:ln>
            <a:solidFill>
              <a:schemeClr val="tx1"/>
            </a:solidFill>
          </a:ln>
        </p:spPr>
      </p:pic>
      <p:pic>
        <p:nvPicPr>
          <p:cNvPr id="11" name="Picture 10">
            <a:extLst>
              <a:ext uri="{FF2B5EF4-FFF2-40B4-BE49-F238E27FC236}">
                <a16:creationId xmlns:a16="http://schemas.microsoft.com/office/drawing/2014/main" id="{CABF6E4B-1433-0A41-BCCA-3E2E67AA41C1}"/>
              </a:ext>
            </a:extLst>
          </p:cNvPr>
          <p:cNvPicPr>
            <a:picLocks noChangeAspect="1"/>
          </p:cNvPicPr>
          <p:nvPr/>
        </p:nvPicPr>
        <p:blipFill rotWithShape="1">
          <a:blip r:embed="rId6"/>
          <a:srcRect t="3328" r="3881"/>
          <a:stretch/>
        </p:blipFill>
        <p:spPr>
          <a:xfrm>
            <a:off x="4877573" y="1689916"/>
            <a:ext cx="1879299" cy="2675688"/>
          </a:xfrm>
          <a:prstGeom prst="rect">
            <a:avLst/>
          </a:prstGeom>
          <a:ln>
            <a:solidFill>
              <a:schemeClr val="tx1"/>
            </a:solidFill>
          </a:ln>
        </p:spPr>
      </p:pic>
    </p:spTree>
    <p:extLst>
      <p:ext uri="{BB962C8B-B14F-4D97-AF65-F5344CB8AC3E}">
        <p14:creationId xmlns:p14="http://schemas.microsoft.com/office/powerpoint/2010/main" val="317583290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471469F-21DD-8648-90F1-2E26C847668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23528" y="260649"/>
            <a:ext cx="8205617" cy="864096"/>
          </a:xfrm>
        </p:spPr>
        <p:txBody>
          <a:bodyPr/>
          <a:lstStyle/>
          <a:p>
            <a:r>
              <a:rPr lang="en-US" dirty="0"/>
              <a:t>‘Special Friends’, ‘Fred Talk’, read the word</a:t>
            </a:r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1D978140-5EAA-1D40-BB07-5D4020AE8597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815649" y="1828800"/>
            <a:ext cx="7512701" cy="3552735"/>
          </a:xfrm>
          <a:prstGeom prst="rect">
            <a:avLst/>
          </a:prstGeom>
          <a:noFill/>
          <a:ln>
            <a:solidFill>
              <a:schemeClr val="tx1"/>
            </a:solidFill>
          </a:ln>
        </p:spPr>
      </p:pic>
    </p:spTree>
    <p:extLst>
      <p:ext uri="{BB962C8B-B14F-4D97-AF65-F5344CB8AC3E}">
        <p14:creationId xmlns:p14="http://schemas.microsoft.com/office/powerpoint/2010/main" val="906368432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41D0C9C-3D1A-1B43-89FB-E992F887612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Nonsense words</a:t>
            </a:r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43F3701B-E3AE-3643-B41D-8D2F98D69E8C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96680" y="1731717"/>
            <a:ext cx="3878316" cy="1518095"/>
          </a:xfrm>
          <a:prstGeom prst="rect">
            <a:avLst/>
          </a:prstGeom>
          <a:ln>
            <a:solidFill>
              <a:schemeClr val="tx1"/>
            </a:solidFill>
          </a:ln>
        </p:spPr>
      </p:pic>
      <p:pic>
        <p:nvPicPr>
          <p:cNvPr id="7" name="Picture 6">
            <a:extLst>
              <a:ext uri="{FF2B5EF4-FFF2-40B4-BE49-F238E27FC236}">
                <a16:creationId xmlns:a16="http://schemas.microsoft.com/office/drawing/2014/main" id="{4B83FF7B-A559-5041-BADD-DDD84C8E16CE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469832" y="3493582"/>
            <a:ext cx="3878317" cy="1518095"/>
          </a:xfrm>
          <a:prstGeom prst="rect">
            <a:avLst/>
          </a:prstGeom>
          <a:ln>
            <a:solidFill>
              <a:schemeClr val="tx1"/>
            </a:solidFill>
          </a:ln>
        </p:spPr>
      </p:pic>
      <p:pic>
        <p:nvPicPr>
          <p:cNvPr id="9" name="Picture 8">
            <a:extLst>
              <a:ext uri="{FF2B5EF4-FFF2-40B4-BE49-F238E27FC236}">
                <a16:creationId xmlns:a16="http://schemas.microsoft.com/office/drawing/2014/main" id="{2E363FE7-69DB-F341-B5ED-51227FAD8BBE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4572000" y="1731717"/>
            <a:ext cx="3878316" cy="1518095"/>
          </a:xfrm>
          <a:prstGeom prst="rect">
            <a:avLst/>
          </a:prstGeom>
          <a:ln>
            <a:solidFill>
              <a:schemeClr val="tx1"/>
            </a:solidFill>
          </a:ln>
        </p:spPr>
      </p:pic>
      <p:pic>
        <p:nvPicPr>
          <p:cNvPr id="11" name="Picture 10">
            <a:extLst>
              <a:ext uri="{FF2B5EF4-FFF2-40B4-BE49-F238E27FC236}">
                <a16:creationId xmlns:a16="http://schemas.microsoft.com/office/drawing/2014/main" id="{5FBAF87B-3D93-8545-A864-2482BDC970C1}"/>
              </a:ext>
            </a:extLst>
          </p:cNvPr>
          <p:cNvPicPr>
            <a:picLocks noChangeAspect="1"/>
          </p:cNvPicPr>
          <p:nvPr/>
        </p:nvPicPr>
        <p:blipFill rotWithShape="1">
          <a:blip r:embed="rId6"/>
          <a:srcRect t="5377"/>
          <a:stretch/>
        </p:blipFill>
        <p:spPr>
          <a:xfrm>
            <a:off x="4572000" y="3493582"/>
            <a:ext cx="3881645" cy="1518095"/>
          </a:xfrm>
          <a:prstGeom prst="rect">
            <a:avLst/>
          </a:prstGeom>
          <a:ln>
            <a:solidFill>
              <a:schemeClr val="tx1"/>
            </a:solidFill>
          </a:ln>
        </p:spPr>
      </p:pic>
    </p:spTree>
    <p:extLst>
      <p:ext uri="{BB962C8B-B14F-4D97-AF65-F5344CB8AC3E}">
        <p14:creationId xmlns:p14="http://schemas.microsoft.com/office/powerpoint/2010/main" val="3075336286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54883CF-ABF9-984B-9FFC-62BB643E79F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Free Video Tutorials (</a:t>
            </a:r>
            <a:r>
              <a:rPr lang="en-US" dirty="0" err="1"/>
              <a:t>ruthmiskin.com</a:t>
            </a:r>
            <a:r>
              <a:rPr lang="en-US" dirty="0"/>
              <a:t>)</a:t>
            </a:r>
          </a:p>
        </p:txBody>
      </p:sp>
      <p:pic>
        <p:nvPicPr>
          <p:cNvPr id="5" name="Content Placeholder 4">
            <a:extLst>
              <a:ext uri="{FF2B5EF4-FFF2-40B4-BE49-F238E27FC236}">
                <a16:creationId xmlns:a16="http://schemas.microsoft.com/office/drawing/2014/main" id="{6F4A43B0-25A7-0949-9BF1-25899EF55725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3"/>
          <a:stretch>
            <a:fillRect/>
          </a:stretch>
        </p:blipFill>
        <p:spPr>
          <a:xfrm>
            <a:off x="1192265" y="1317246"/>
            <a:ext cx="6759469" cy="4904277"/>
          </a:xfrm>
        </p:spPr>
      </p:pic>
    </p:spTree>
    <p:extLst>
      <p:ext uri="{BB962C8B-B14F-4D97-AF65-F5344CB8AC3E}">
        <p14:creationId xmlns:p14="http://schemas.microsoft.com/office/powerpoint/2010/main" val="4285222561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D6F2CC8-DE15-654D-9D80-DC0A1706511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What can you do?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DF6C960-CBF0-1745-812E-85F7F7488773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/>
              <a:t>1. Use </a:t>
            </a:r>
            <a:r>
              <a:rPr lang="en-US" dirty="0"/>
              <a:t>‘Special Friends’, ‘Fred Talk’, </a:t>
            </a:r>
          </a:p>
          <a:p>
            <a:r>
              <a:rPr lang="en-US" dirty="0"/>
              <a:t>     read the word’ to read words</a:t>
            </a:r>
          </a:p>
          <a:p>
            <a:r>
              <a:rPr lang="en-US" dirty="0"/>
              <a:t>2.  </a:t>
            </a:r>
            <a:r>
              <a:rPr lang="en-GB" dirty="0"/>
              <a:t>Practise reading sounds speedily -                 </a:t>
            </a:r>
          </a:p>
          <a:p>
            <a:r>
              <a:rPr lang="en-GB" dirty="0"/>
              <a:t>    ‘review, review, review’</a:t>
            </a:r>
          </a:p>
          <a:p>
            <a:pPr marL="514350" indent="-514350">
              <a:buAutoNum type="arabicPeriod" startAt="3"/>
            </a:pPr>
            <a:r>
              <a:rPr lang="en-US" dirty="0"/>
              <a:t>Listen to your child read their Storybook   </a:t>
            </a:r>
          </a:p>
          <a:p>
            <a:r>
              <a:rPr lang="en-US" dirty="0"/>
              <a:t>    every day</a:t>
            </a:r>
          </a:p>
        </p:txBody>
      </p:sp>
    </p:spTree>
    <p:extLst>
      <p:ext uri="{BB962C8B-B14F-4D97-AF65-F5344CB8AC3E}">
        <p14:creationId xmlns:p14="http://schemas.microsoft.com/office/powerpoint/2010/main" val="254120103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Online resources available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/>
              <a:t>Ruth Miskin Parents’ Page:</a:t>
            </a:r>
          </a:p>
          <a:p>
            <a:r>
              <a:rPr lang="en-US" dirty="0">
                <a:hlinkClick r:id="rId3"/>
              </a:rPr>
              <a:t>http://www.ruthmiskin.com/en/parents/</a:t>
            </a:r>
            <a:endParaRPr lang="en-US" dirty="0"/>
          </a:p>
          <a:p>
            <a:endParaRPr lang="en-US" dirty="0"/>
          </a:p>
          <a:p>
            <a:r>
              <a:rPr lang="en-US" dirty="0"/>
              <a:t>Ruth Miskin Facebook:</a:t>
            </a:r>
          </a:p>
          <a:p>
            <a:r>
              <a:rPr lang="en-US" dirty="0">
                <a:hlinkClick r:id="rId4"/>
              </a:rPr>
              <a:t>https://www.facebook.com/miskin.education</a:t>
            </a:r>
            <a:endParaRPr lang="en-US" dirty="0"/>
          </a:p>
          <a:p>
            <a:endParaRPr lang="en-US" dirty="0"/>
          </a:p>
          <a:p>
            <a:r>
              <a:rPr lang="en-US" dirty="0"/>
              <a:t>Free e-books for home reading:</a:t>
            </a:r>
          </a:p>
          <a:p>
            <a:r>
              <a:rPr lang="en-US" dirty="0">
                <a:hlinkClick r:id="rId5"/>
              </a:rPr>
              <a:t>http://www.oxfordowl.co.uk/Reading/</a:t>
            </a:r>
            <a:endParaRPr lang="en-US" dirty="0"/>
          </a:p>
          <a:p>
            <a:endParaRPr lang="en-US" dirty="0"/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570024438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23536" y="260649"/>
            <a:ext cx="8640951" cy="864096"/>
          </a:xfrm>
        </p:spPr>
        <p:txBody>
          <a:bodyPr/>
          <a:lstStyle/>
          <a:p>
            <a:r>
              <a:rPr lang="en-US" dirty="0"/>
              <a:t>Reading </a:t>
            </a:r>
            <a:r>
              <a:rPr lang="en-GB" dirty="0"/>
              <a:t>changes everything</a:t>
            </a:r>
            <a:endParaRPr lang="en-US" dirty="0"/>
          </a:p>
        </p:txBody>
      </p:sp>
      <p:sp>
        <p:nvSpPr>
          <p:cNvPr id="5" name="Content Placeholder 4"/>
          <p:cNvSpPr>
            <a:spLocks noGrp="1"/>
          </p:cNvSpPr>
          <p:nvPr>
            <p:ph idx="1"/>
          </p:nvPr>
        </p:nvSpPr>
        <p:spPr>
          <a:prstGeom prst="rect">
            <a:avLst/>
          </a:prstGeom>
        </p:spPr>
        <p:txBody>
          <a:bodyPr>
            <a:normAutofit/>
          </a:bodyPr>
          <a:lstStyle/>
          <a:p>
            <a:pPr marL="0" indent="0">
              <a:buNone/>
            </a:pPr>
            <a:endParaRPr lang="en-US" dirty="0">
              <a:solidFill>
                <a:srgbClr val="5A5A5A"/>
              </a:solidFill>
            </a:endParaRPr>
          </a:p>
          <a:p>
            <a:pPr marL="0" indent="0">
              <a:buNone/>
            </a:pPr>
            <a:r>
              <a:rPr lang="en-US" dirty="0">
                <a:solidFill>
                  <a:srgbClr val="5A5A5A"/>
                </a:solidFill>
              </a:rPr>
              <a:t>Teach a child to read and keep that child reading and we will change everything.</a:t>
            </a:r>
          </a:p>
          <a:p>
            <a:endParaRPr lang="en-US" dirty="0"/>
          </a:p>
          <a:p>
            <a:pPr marL="0" indent="0">
              <a:buNone/>
            </a:pPr>
            <a:r>
              <a:rPr lang="en-US" b="1" dirty="0">
                <a:solidFill>
                  <a:schemeClr val="accent3"/>
                </a:solidFill>
              </a:rPr>
              <a:t>And I mean everything.</a:t>
            </a:r>
          </a:p>
          <a:p>
            <a:endParaRPr lang="en-US" b="1" dirty="0">
              <a:solidFill>
                <a:schemeClr val="accent1"/>
              </a:solidFill>
            </a:endParaRPr>
          </a:p>
          <a:p>
            <a:pPr marL="0" indent="0" algn="r">
              <a:buNone/>
            </a:pPr>
            <a:r>
              <a:rPr lang="en-US" sz="2400" i="1" dirty="0"/>
              <a:t>Jeanette Winterson</a:t>
            </a:r>
            <a:endParaRPr lang="en-US" sz="2400" b="1" i="1" dirty="0">
              <a:solidFill>
                <a:schemeClr val="accent1"/>
              </a:solidFill>
            </a:endParaRPr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533750526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Any other questions</a:t>
            </a:r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FEAA93A9-005C-EC4C-87E0-11AF3DA2EC4F}"/>
              </a:ext>
            </a:extLst>
          </p:cNvPr>
          <p:cNvSpPr/>
          <p:nvPr/>
        </p:nvSpPr>
        <p:spPr>
          <a:xfrm>
            <a:off x="2173829" y="2305615"/>
            <a:ext cx="4174541" cy="2246769"/>
          </a:xfrm>
          <a:prstGeom prst="rect">
            <a:avLst/>
          </a:prstGeom>
          <a:noFill/>
          <a:ln>
            <a:noFill/>
          </a:ln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sz="14000" b="1" dirty="0">
                <a:ln w="12700">
                  <a:solidFill>
                    <a:schemeClr val="accent3">
                      <a:lumMod val="50000"/>
                    </a:schemeClr>
                  </a:solidFill>
                  <a:prstDash val="solid"/>
                </a:ln>
                <a:pattFill prst="narHorz">
                  <a:fgClr>
                    <a:schemeClr val="accent3"/>
                  </a:fgClr>
                  <a:bgClr>
                    <a:schemeClr val="accent3">
                      <a:lumMod val="40000"/>
                      <a:lumOff val="60000"/>
                    </a:schemeClr>
                  </a:bgClr>
                </a:pattFill>
                <a:effectLst>
                  <a:innerShdw blurRad="177800">
                    <a:schemeClr val="accent3">
                      <a:lumMod val="50000"/>
                    </a:schemeClr>
                  </a:innerShdw>
                </a:effectLst>
              </a:rPr>
              <a:t>Q&amp;A</a:t>
            </a:r>
            <a:endParaRPr lang="en-US" sz="14000" b="1" cap="none" spc="0" dirty="0">
              <a:ln w="12700">
                <a:solidFill>
                  <a:schemeClr val="accent3">
                    <a:lumMod val="50000"/>
                  </a:schemeClr>
                </a:solidFill>
                <a:prstDash val="solid"/>
              </a:ln>
              <a:pattFill prst="narHorz">
                <a:fgClr>
                  <a:schemeClr val="accent3"/>
                </a:fgClr>
                <a:bgClr>
                  <a:schemeClr val="accent3">
                    <a:lumMod val="40000"/>
                    <a:lumOff val="60000"/>
                  </a:schemeClr>
                </a:bgClr>
              </a:pattFill>
              <a:effectLst>
                <a:innerShdw blurRad="177800">
                  <a:schemeClr val="accent3">
                    <a:lumMod val="50000"/>
                  </a:schemeClr>
                </a:inn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1295433864"/>
      </p:ext>
    </p:extLst>
  </p:cSld>
  <p:clrMapOvr>
    <a:masterClrMapping/>
  </p:clrMapOvr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OINTS" val="1"/>
  <p:tag name="TIME" val="15"/>
</p:tagLst>
</file>

<file path=ppt/theme/theme1.xml><?xml version="1.0" encoding="utf-8"?>
<a:theme xmlns:a="http://schemas.openxmlformats.org/drawingml/2006/main" name="NEW Phonics Template">
  <a:themeElements>
    <a:clrScheme name="Custom 4">
      <a:dk1>
        <a:srgbClr val="2D2D2D"/>
      </a:dk1>
      <a:lt1>
        <a:sysClr val="window" lastClr="FFFFFF"/>
      </a:lt1>
      <a:dk2>
        <a:srgbClr val="5A5A5A"/>
      </a:dk2>
      <a:lt2>
        <a:srgbClr val="EEECE1"/>
      </a:lt2>
      <a:accent1>
        <a:srgbClr val="FFC000"/>
      </a:accent1>
      <a:accent2>
        <a:srgbClr val="FFD200"/>
      </a:accent2>
      <a:accent3>
        <a:srgbClr val="CF9C00"/>
      </a:accent3>
      <a:accent4>
        <a:srgbClr val="A0A0A0"/>
      </a:accent4>
      <a:accent5>
        <a:srgbClr val="787878"/>
      </a:accent5>
      <a:accent6>
        <a:srgbClr val="5A5A5A"/>
      </a:accent6>
      <a:hlink>
        <a:srgbClr val="CF9C00"/>
      </a:hlink>
      <a:folHlink>
        <a:srgbClr val="787878"/>
      </a:folHlink>
    </a:clrScheme>
    <a:fontScheme name="Essential">
      <a:majorFont>
        <a:latin typeface="Arial Black"/>
        <a:ea typeface=""/>
        <a:cs typeface=""/>
        <a:font script="Jpan" typeface="ＭＳ Ｐゴシック"/>
        <a:font script="Hang" typeface="HY견고딕"/>
        <a:font script="Hans" typeface="微软雅黑"/>
        <a:font script="Hant" typeface="微軟正黑體"/>
        <a:font script="Arab" typeface="Tahoma"/>
        <a:font script="Hebr" typeface="Tahoma"/>
        <a:font script="Thai" typeface="Tahoma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돋움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Presentation1.potx</Template>
  <TotalTime>687</TotalTime>
  <Words>799</Words>
  <Application>Microsoft Office PowerPoint</Application>
  <PresentationFormat>On-screen Show (4:3)</PresentationFormat>
  <Paragraphs>100</Paragraphs>
  <Slides>11</Slides>
  <Notes>10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11</vt:i4>
      </vt:variant>
    </vt:vector>
  </HeadingPairs>
  <TitlesOfParts>
    <vt:vector size="16" baseType="lpstr">
      <vt:lpstr>MS PGothic</vt:lpstr>
      <vt:lpstr>Arial</vt:lpstr>
      <vt:lpstr>Calibri</vt:lpstr>
      <vt:lpstr>Garamond</vt:lpstr>
      <vt:lpstr>NEW Phonics Template</vt:lpstr>
      <vt:lpstr>Read Write Inc. Phonics  Parents’ Meeting –  Phonics Screening Check</vt:lpstr>
      <vt:lpstr>Reading changes everything</vt:lpstr>
      <vt:lpstr>What is the Phonics Screening Check?</vt:lpstr>
      <vt:lpstr>Picture Phrases</vt:lpstr>
      <vt:lpstr>‘Special Friends’, ‘Fred Talk’, read the word</vt:lpstr>
      <vt:lpstr>Nonsense words</vt:lpstr>
      <vt:lpstr>Free Video Tutorials (ruthmiskin.com)</vt:lpstr>
      <vt:lpstr>What can you do?</vt:lpstr>
      <vt:lpstr>Online resources available</vt:lpstr>
      <vt:lpstr>Reading changes everything</vt:lpstr>
      <vt:lpstr>Any other questions</vt:lpstr>
    </vt:vector>
  </TitlesOfParts>
  <Company>Ruth Miskin Literacy Limited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Victoria Steenson</dc:creator>
  <cp:lastModifiedBy>Jo Akrill</cp:lastModifiedBy>
  <cp:revision>130</cp:revision>
  <dcterms:created xsi:type="dcterms:W3CDTF">2015-11-23T14:36:59Z</dcterms:created>
  <dcterms:modified xsi:type="dcterms:W3CDTF">2020-11-26T09:25:39Z</dcterms:modified>
</cp:coreProperties>
</file>