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18"/>
  </p:notesMasterIdLst>
  <p:sldIdLst>
    <p:sldId id="256" r:id="rId2"/>
    <p:sldId id="287" r:id="rId3"/>
    <p:sldId id="277" r:id="rId4"/>
    <p:sldId id="278" r:id="rId5"/>
    <p:sldId id="274" r:id="rId6"/>
    <p:sldId id="279" r:id="rId7"/>
    <p:sldId id="280" r:id="rId8"/>
    <p:sldId id="281" r:id="rId9"/>
    <p:sldId id="282" r:id="rId10"/>
    <p:sldId id="283" r:id="rId11"/>
    <p:sldId id="284" r:id="rId12"/>
    <p:sldId id="285" r:id="rId13"/>
    <p:sldId id="288" r:id="rId14"/>
    <p:sldId id="290" r:id="rId15"/>
    <p:sldId id="286"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6A309E-F724-B9E1-8CCB-B0DD64A72560}" v="29" dt="2023-03-23T16:41:06.472"/>
    <p1510:client id="{B5DA4CC7-B36C-AD20-D545-974A16730FB2}" v="261" dt="2023-03-24T11:01:27.3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1B938B-FA16-41F9-837A-076D3AD6B1FA}" type="datetimeFigureOut">
              <a:rPr lang="en-GB" smtClean="0"/>
              <a:t>24/03/2023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4E2B45-8DDC-4876-A5D0-F8033C89654E}" type="slidenum">
              <a:rPr lang="en-GB" smtClean="0"/>
              <a:t>‹#›</a:t>
            </a:fld>
            <a:endParaRPr lang="en-GB"/>
          </a:p>
        </p:txBody>
      </p:sp>
    </p:spTree>
    <p:extLst>
      <p:ext uri="{BB962C8B-B14F-4D97-AF65-F5344CB8AC3E}">
        <p14:creationId xmlns:p14="http://schemas.microsoft.com/office/powerpoint/2010/main" val="4263907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https://ukhosted62.renlearn.co.uk/1892677/default.aspx   If they can’t find it</a:t>
            </a:r>
          </a:p>
        </p:txBody>
      </p:sp>
      <p:sp>
        <p:nvSpPr>
          <p:cNvPr id="4" name="Slide Number Placeholder 3"/>
          <p:cNvSpPr>
            <a:spLocks noGrp="1"/>
          </p:cNvSpPr>
          <p:nvPr>
            <p:ph type="sldNum" sz="quarter" idx="10"/>
          </p:nvPr>
        </p:nvSpPr>
        <p:spPr/>
        <p:txBody>
          <a:bodyPr/>
          <a:lstStyle/>
          <a:p>
            <a:fld id="{382F9ABE-8109-4CCB-9A9D-5E168FA7A917}" type="slidenum">
              <a:rPr lang="en-GB" smtClean="0"/>
              <a:t>3</a:t>
            </a:fld>
            <a:endParaRPr lang="en-GB"/>
          </a:p>
        </p:txBody>
      </p:sp>
    </p:spTree>
    <p:extLst>
      <p:ext uri="{BB962C8B-B14F-4D97-AF65-F5344CB8AC3E}">
        <p14:creationId xmlns:p14="http://schemas.microsoft.com/office/powerpoint/2010/main" val="12614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9DF657E0-1AFE-4C77-952A-949AEB30E8C6}" type="datetimeFigureOut">
              <a:rPr lang="en-GB" smtClean="0"/>
              <a:t>24/03/2023</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EF0D0418-6E87-4483-A2EC-E96EC2E60A40}" type="slidenum">
              <a:rPr lang="en-GB" smtClean="0"/>
              <a:t>‹#›</a:t>
            </a:fld>
            <a:endParaRPr lang="en-GB"/>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298101365"/>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657E0-1AFE-4C77-952A-949AEB30E8C6}"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9583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9DF657E0-1AFE-4C77-952A-949AEB30E8C6}" type="datetimeFigureOut">
              <a:rPr lang="en-GB" smtClean="0"/>
              <a:t>24/03/2023</a:t>
            </a:fld>
            <a:endParaRPr lang="en-GB"/>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EF0D0418-6E87-4483-A2EC-E96EC2E60A40}" type="slidenum">
              <a:rPr lang="en-GB" smtClean="0"/>
              <a:t>‹#›</a:t>
            </a:fld>
            <a:endParaRPr lang="en-GB"/>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47485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F657E0-1AFE-4C77-952A-949AEB30E8C6}" type="datetimeFigureOut">
              <a:rPr lang="en-GB" smtClean="0"/>
              <a:t>24/03/2023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390558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F657E0-1AFE-4C77-952A-949AEB30E8C6}" type="datetimeFigureOut">
              <a:rPr lang="en-GB" smtClean="0"/>
              <a:t>24/03/2023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067309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F657E0-1AFE-4C77-952A-949AEB30E8C6}" type="datetimeFigureOut">
              <a:rPr lang="en-GB" smtClean="0"/>
              <a:t>24/03/2023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02128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9DF657E0-1AFE-4C77-952A-949AEB30E8C6}" type="datetimeFigureOut">
              <a:rPr lang="en-GB" smtClean="0"/>
              <a:t>24/03/2023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2266633401"/>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9DF657E0-1AFE-4C77-952A-949AEB30E8C6}" type="datetimeFigureOut">
              <a:rPr lang="en-GB" smtClean="0"/>
              <a:t>24/03/2023</a:t>
            </a:fld>
            <a:endParaRPr lang="en-GB"/>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EF0D0418-6E87-4483-A2EC-E96EC2E60A40}" type="slidenum">
              <a:rPr lang="en-GB" smtClean="0"/>
              <a:t>‹#›</a:t>
            </a:fld>
            <a:endParaRPr lang="en-GB"/>
          </a:p>
        </p:txBody>
      </p:sp>
    </p:spTree>
    <p:extLst>
      <p:ext uri="{BB962C8B-B14F-4D97-AF65-F5344CB8AC3E}">
        <p14:creationId xmlns:p14="http://schemas.microsoft.com/office/powerpoint/2010/main" val="2916719677"/>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9DF657E0-1AFE-4C77-952A-949AEB30E8C6}" type="datetimeFigureOut">
              <a:rPr lang="en-GB" smtClean="0"/>
              <a:t>24/03/2023</a:t>
            </a:fld>
            <a:endParaRPr lang="en-GB"/>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EF0D0418-6E87-4483-A2EC-E96EC2E60A40}" type="slidenum">
              <a:rPr lang="en-GB" smtClean="0"/>
              <a:t>‹#›</a:t>
            </a:fld>
            <a:endParaRPr lang="en-GB"/>
          </a:p>
        </p:txBody>
      </p:sp>
    </p:spTree>
    <p:extLst>
      <p:ext uri="{BB962C8B-B14F-4D97-AF65-F5344CB8AC3E}">
        <p14:creationId xmlns:p14="http://schemas.microsoft.com/office/powerpoint/2010/main" val="349147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F657E0-1AFE-4C77-952A-949AEB30E8C6}" type="datetimeFigureOut">
              <a:rPr lang="en-GB" smtClean="0"/>
              <a:t>24/03/2023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0D0418-6E87-4483-A2EC-E96EC2E60A40}" type="slidenum">
              <a:rPr lang="en-GB" smtClean="0"/>
              <a:t>‹#›</a:t>
            </a:fld>
            <a:endParaRPr lang="en-GB"/>
          </a:p>
        </p:txBody>
      </p:sp>
    </p:spTree>
    <p:extLst>
      <p:ext uri="{BB962C8B-B14F-4D97-AF65-F5344CB8AC3E}">
        <p14:creationId xmlns:p14="http://schemas.microsoft.com/office/powerpoint/2010/main" val="3696533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9DF657E0-1AFE-4C77-952A-949AEB30E8C6}" type="datetimeFigureOut">
              <a:rPr lang="en-GB" smtClean="0"/>
              <a:t>24/03/2023</a:t>
            </a:fld>
            <a:endParaRPr lang="en-GB"/>
          </a:p>
        </p:txBody>
      </p:sp>
      <p:sp>
        <p:nvSpPr>
          <p:cNvPr id="5" name="Footer Placeholder 4"/>
          <p:cNvSpPr>
            <a:spLocks noGrp="1"/>
          </p:cNvSpPr>
          <p:nvPr>
            <p:ph type="ftr" sz="quarter" idx="11"/>
          </p:nvPr>
        </p:nvSpPr>
        <p:spPr>
          <a:xfrm>
            <a:off x="2933699" y="6296615"/>
            <a:ext cx="5959577" cy="365125"/>
          </a:xfrm>
        </p:spPr>
        <p:txBody>
          <a:bodyPr/>
          <a:lstStyle/>
          <a:p>
            <a:endParaRPr lang="en-GB"/>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EF0D0418-6E87-4483-A2EC-E96EC2E60A40}" type="slidenum">
              <a:rPr lang="en-GB" smtClean="0"/>
              <a:t>‹#›</a:t>
            </a:fld>
            <a:endParaRPr lang="en-GB"/>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102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9DF657E0-1AFE-4C77-952A-949AEB30E8C6}" type="datetimeFigureOut">
              <a:rPr lang="en-GB" smtClean="0"/>
              <a:t>24/03/2023</a:t>
            </a:fld>
            <a:endParaRPr lang="en-GB"/>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EF0D0418-6E87-4483-A2EC-E96EC2E60A40}" type="slidenum">
              <a:rPr lang="en-GB" smtClean="0"/>
              <a:t>‹#›</a:t>
            </a:fld>
            <a:endParaRPr lang="en-GB"/>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6521927"/>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FuU7GC6QZTE"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03886" y="818829"/>
            <a:ext cx="4688114" cy="341632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Reading for Pleasure </a:t>
            </a:r>
          </a:p>
          <a:p>
            <a:pPr algn="ctr"/>
            <a:r>
              <a:rPr lang="en-US" sz="5400" b="1" cap="none" spc="0" dirty="0">
                <a:ln w="22225">
                  <a:solidFill>
                    <a:schemeClr val="accent2"/>
                  </a:solidFill>
                  <a:prstDash val="solid"/>
                </a:ln>
                <a:solidFill>
                  <a:schemeClr val="accent2">
                    <a:lumMod val="40000"/>
                    <a:lumOff val="60000"/>
                  </a:schemeClr>
                </a:solidFill>
                <a:effectLst/>
              </a:rPr>
              <a:t>Accelerated</a:t>
            </a:r>
          </a:p>
          <a:p>
            <a:pPr algn="ctr"/>
            <a:r>
              <a:rPr lang="en-US" sz="5400" b="1" dirty="0">
                <a:ln w="22225">
                  <a:solidFill>
                    <a:schemeClr val="accent2"/>
                  </a:solidFill>
                  <a:prstDash val="solid"/>
                </a:ln>
                <a:solidFill>
                  <a:schemeClr val="accent2">
                    <a:lumMod val="40000"/>
                    <a:lumOff val="60000"/>
                  </a:schemeClr>
                </a:solidFill>
              </a:rPr>
              <a:t>Reader</a:t>
            </a:r>
            <a:endParaRPr lang="en-US" sz="5400" b="1" cap="none" spc="0" dirty="0">
              <a:ln w="22225">
                <a:solidFill>
                  <a:schemeClr val="accent2"/>
                </a:solidFill>
                <a:prstDash val="solid"/>
              </a:ln>
              <a:solidFill>
                <a:schemeClr val="accent2">
                  <a:lumMod val="40000"/>
                  <a:lumOff val="60000"/>
                </a:schemeClr>
              </a:solidFill>
              <a:effectLst/>
            </a:endParaRPr>
          </a:p>
        </p:txBody>
      </p:sp>
    </p:spTree>
    <p:custDataLst>
      <p:tags r:id="rId1"/>
    </p:custDataLst>
    <p:extLst>
      <p:ext uri="{BB962C8B-B14F-4D97-AF65-F5344CB8AC3E}">
        <p14:creationId xmlns:p14="http://schemas.microsoft.com/office/powerpoint/2010/main" val="8732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11DB6-6F7E-4110-A87C-6AF4A758E67E}"/>
              </a:ext>
            </a:extLst>
          </p:cNvPr>
          <p:cNvSpPr>
            <a:spLocks noGrp="1"/>
          </p:cNvSpPr>
          <p:nvPr>
            <p:ph type="title"/>
          </p:nvPr>
        </p:nvSpPr>
        <p:spPr/>
        <p:txBody>
          <a:bodyPr>
            <a:normAutofit fontScale="90000"/>
          </a:bodyPr>
          <a:lstStyle/>
          <a:p>
            <a:r>
              <a:rPr lang="en-GB" dirty="0"/>
              <a:t>Reading for Pleasure: A Guide for Parents</a:t>
            </a:r>
            <a:br>
              <a:rPr lang="en-GB" dirty="0"/>
            </a:br>
            <a:endParaRPr lang="en-GB" dirty="0"/>
          </a:p>
        </p:txBody>
      </p:sp>
      <p:sp>
        <p:nvSpPr>
          <p:cNvPr id="3" name="Content Placeholder 2">
            <a:extLst>
              <a:ext uri="{FF2B5EF4-FFF2-40B4-BE49-F238E27FC236}">
                <a16:creationId xmlns:a16="http://schemas.microsoft.com/office/drawing/2014/main" id="{1D5C22DA-2008-428F-A3FD-8497061F0B56}"/>
              </a:ext>
            </a:extLst>
          </p:cNvPr>
          <p:cNvSpPr>
            <a:spLocks noGrp="1"/>
          </p:cNvSpPr>
          <p:nvPr>
            <p:ph idx="1"/>
          </p:nvPr>
        </p:nvSpPr>
        <p:spPr/>
        <p:txBody>
          <a:bodyPr/>
          <a:lstStyle/>
          <a:p>
            <a:endParaRPr lang="en-GB" dirty="0"/>
          </a:p>
          <a:p>
            <a:r>
              <a:rPr lang="en-GB" dirty="0"/>
              <a:t>In KS2 all students take part in the  Accelerated Reader programme, which is designed to do the following things:</a:t>
            </a:r>
          </a:p>
          <a:p>
            <a:endParaRPr lang="en-GB" dirty="0"/>
          </a:p>
          <a:p>
            <a:r>
              <a:rPr lang="en-GB" dirty="0"/>
              <a:t>Find books that are the right ability for your child</a:t>
            </a:r>
          </a:p>
          <a:p>
            <a:r>
              <a:rPr lang="en-GB" dirty="0"/>
              <a:t>Encourage your child to read more</a:t>
            </a:r>
          </a:p>
          <a:p>
            <a:r>
              <a:rPr lang="en-GB" dirty="0"/>
              <a:t>Improve your child’s reading ability.</a:t>
            </a:r>
          </a:p>
          <a:p>
            <a:endParaRPr lang="en-GB" dirty="0"/>
          </a:p>
          <a:p>
            <a:endParaRPr lang="en-GB" dirty="0"/>
          </a:p>
        </p:txBody>
      </p:sp>
    </p:spTree>
    <p:extLst>
      <p:ext uri="{BB962C8B-B14F-4D97-AF65-F5344CB8AC3E}">
        <p14:creationId xmlns:p14="http://schemas.microsoft.com/office/powerpoint/2010/main" val="2992244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it works…</a:t>
            </a:r>
          </a:p>
        </p:txBody>
      </p:sp>
      <p:sp>
        <p:nvSpPr>
          <p:cNvPr id="3" name="TextBox 2"/>
          <p:cNvSpPr txBox="1"/>
          <p:nvPr/>
        </p:nvSpPr>
        <p:spPr>
          <a:xfrm>
            <a:off x="3519060" y="2134671"/>
            <a:ext cx="8487410" cy="4154984"/>
          </a:xfrm>
          <a:prstGeom prst="rect">
            <a:avLst/>
          </a:prstGeom>
          <a:noFill/>
        </p:spPr>
        <p:txBody>
          <a:bodyPr wrap="square" lIns="91440" tIns="45720" rIns="91440" bIns="45720" rtlCol="0" anchor="t">
            <a:spAutoFit/>
          </a:bodyPr>
          <a:lstStyle/>
          <a:p>
            <a:r>
              <a:rPr lang="en-GB" sz="2400" dirty="0"/>
              <a:t>At the start of the term every student took a </a:t>
            </a:r>
            <a:r>
              <a:rPr lang="en-GB" sz="2400" b="1" dirty="0"/>
              <a:t>Star Test</a:t>
            </a:r>
            <a:r>
              <a:rPr lang="en-GB" sz="2400" dirty="0"/>
              <a:t>, which is a computer-based test that measures a student’s reading ability through a series of 34 questions.</a:t>
            </a:r>
          </a:p>
          <a:p>
            <a:endParaRPr lang="en-GB" sz="2400" dirty="0"/>
          </a:p>
          <a:p>
            <a:r>
              <a:rPr lang="en-GB" sz="2400" dirty="0"/>
              <a:t>Every test for every student is different, and the computer selects different questions for each student dependent on how well they answer the previous questions. Essentially, the computer adapts the test to suit your son or daughter.</a:t>
            </a:r>
          </a:p>
          <a:p>
            <a:endParaRPr lang="en-GB" sz="2400" dirty="0"/>
          </a:p>
          <a:p>
            <a:r>
              <a:rPr lang="en-GB" sz="2400" dirty="0"/>
              <a:t>Once the student has completed the test, they are then given a </a:t>
            </a:r>
            <a:r>
              <a:rPr lang="en-GB" sz="2400" b="1" dirty="0"/>
              <a:t>ZPD score </a:t>
            </a:r>
            <a:r>
              <a:rPr lang="en-GB" sz="2400" dirty="0"/>
              <a:t>(Zone of Proximal Development) by their teacher.</a:t>
            </a:r>
            <a:endParaRPr lang="en-GB" dirty="0"/>
          </a:p>
        </p:txBody>
      </p:sp>
      <p:pic>
        <p:nvPicPr>
          <p:cNvPr id="4098" name="Picture 2" descr="Image result for star te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8300" y="239079"/>
            <a:ext cx="1905000" cy="1704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51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3387" y="698442"/>
            <a:ext cx="8770571" cy="1560716"/>
          </a:xfrm>
        </p:spPr>
        <p:txBody>
          <a:bodyPr/>
          <a:lstStyle/>
          <a:p>
            <a:r>
              <a:rPr lang="en-GB" dirty="0"/>
              <a:t>How STAR tests work</a:t>
            </a:r>
            <a:endParaRPr lang="en-GB" dirty="0">
              <a:solidFill>
                <a:srgbClr val="0070C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4433" y="5684867"/>
            <a:ext cx="2352193" cy="980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105351" y="2259158"/>
            <a:ext cx="8427268" cy="3785652"/>
          </a:xfrm>
          <a:prstGeom prst="rect">
            <a:avLst/>
          </a:prstGeom>
          <a:noFill/>
        </p:spPr>
        <p:txBody>
          <a:bodyPr wrap="square" rtlCol="0">
            <a:spAutoFit/>
          </a:bodyPr>
          <a:lstStyle/>
          <a:p>
            <a:pPr marL="342900" indent="-342900">
              <a:buAutoNum type="arabicParenR"/>
            </a:pPr>
            <a:r>
              <a:rPr lang="en-GB" sz="2400" dirty="0">
                <a:solidFill>
                  <a:srgbClr val="0070C0"/>
                </a:solidFill>
              </a:rPr>
              <a:t>The student </a:t>
            </a:r>
            <a:r>
              <a:rPr lang="en-GB" sz="2400" u="sng" dirty="0">
                <a:solidFill>
                  <a:srgbClr val="0070C0"/>
                </a:solidFill>
              </a:rPr>
              <a:t>must  take their time. </a:t>
            </a:r>
            <a:r>
              <a:rPr lang="en-GB" sz="2400" dirty="0">
                <a:solidFill>
                  <a:srgbClr val="0070C0"/>
                </a:solidFill>
              </a:rPr>
              <a:t>It is recommended that each child should spend </a:t>
            </a:r>
            <a:r>
              <a:rPr lang="en-GB" sz="2400" b="1" u="sng" dirty="0">
                <a:solidFill>
                  <a:srgbClr val="0070C0"/>
                </a:solidFill>
              </a:rPr>
              <a:t>at least</a:t>
            </a:r>
            <a:r>
              <a:rPr lang="en-GB" sz="2400" dirty="0">
                <a:solidFill>
                  <a:srgbClr val="0070C0"/>
                </a:solidFill>
              </a:rPr>
              <a:t> </a:t>
            </a:r>
            <a:r>
              <a:rPr lang="en-GB" sz="2400" i="1" dirty="0">
                <a:solidFill>
                  <a:srgbClr val="0070C0"/>
                </a:solidFill>
              </a:rPr>
              <a:t>20 minutes</a:t>
            </a:r>
            <a:r>
              <a:rPr lang="en-GB" sz="2400" dirty="0">
                <a:solidFill>
                  <a:srgbClr val="0070C0"/>
                </a:solidFill>
              </a:rPr>
              <a:t> on their tests. Students are used to working quickly in timed conditions, but during a STAR test it is about concentration, focus and careful reading.</a:t>
            </a:r>
          </a:p>
          <a:p>
            <a:pPr marL="342900" indent="-342900">
              <a:buAutoNum type="arabicParenR"/>
            </a:pPr>
            <a:r>
              <a:rPr lang="en-GB" sz="2400" dirty="0">
                <a:solidFill>
                  <a:srgbClr val="0070C0"/>
                </a:solidFill>
              </a:rPr>
              <a:t>Students should not guess answers to questions. Instead, they should wait for the question to time out. This is to ensure the computer is not given a false impression of the student’s reading ability. </a:t>
            </a:r>
          </a:p>
          <a:p>
            <a:pPr marL="342900" indent="-342900">
              <a:buAutoNum type="arabicParenR"/>
            </a:pPr>
            <a:r>
              <a:rPr lang="en-GB" sz="2400" dirty="0">
                <a:solidFill>
                  <a:srgbClr val="0070C0"/>
                </a:solidFill>
              </a:rPr>
              <a:t>Tests are done in exam conditions without any help from other students or the teacher. </a:t>
            </a:r>
            <a:endParaRPr lang="en-GB" sz="2400" b="1" u="sng" dirty="0">
              <a:solidFill>
                <a:srgbClr val="0070C0"/>
              </a:solidFill>
            </a:endParaRPr>
          </a:p>
        </p:txBody>
      </p:sp>
    </p:spTree>
    <p:extLst>
      <p:ext uri="{BB962C8B-B14F-4D97-AF65-F5344CB8AC3E}">
        <p14:creationId xmlns:p14="http://schemas.microsoft.com/office/powerpoint/2010/main" val="2741188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9616" y="521116"/>
            <a:ext cx="6686550" cy="576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8102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7888" y="274638"/>
            <a:ext cx="5122912" cy="1143000"/>
          </a:xfrm>
        </p:spPr>
        <p:txBody>
          <a:bodyPr>
            <a:noAutofit/>
          </a:bodyPr>
          <a:lstStyle/>
          <a:p>
            <a:r>
              <a:rPr lang="en-GB" sz="3200" dirty="0"/>
              <a:t>A ZPD score is given to your child after completing the STAR test</a:t>
            </a:r>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0775" y="3048202"/>
            <a:ext cx="3520054" cy="3259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303912" y="2260209"/>
            <a:ext cx="6801439" cy="4770537"/>
          </a:xfrm>
          <a:prstGeom prst="rect">
            <a:avLst/>
          </a:prstGeom>
          <a:noFill/>
        </p:spPr>
        <p:txBody>
          <a:bodyPr wrap="square" rtlCol="0">
            <a:spAutoFit/>
          </a:bodyPr>
          <a:lstStyle/>
          <a:p>
            <a:r>
              <a:rPr lang="en-GB" sz="2000" dirty="0"/>
              <a:t>ZPD is two numbers that the student uses to choose their next reading book.</a:t>
            </a:r>
          </a:p>
          <a:p>
            <a:endParaRPr lang="en-GB" sz="2000" dirty="0"/>
          </a:p>
          <a:p>
            <a:r>
              <a:rPr lang="en-GB" sz="2000" dirty="0"/>
              <a:t>The lowest number is the lowest level of book the student should be choosing.</a:t>
            </a:r>
          </a:p>
          <a:p>
            <a:endParaRPr lang="en-GB" sz="2000" dirty="0"/>
          </a:p>
          <a:p>
            <a:r>
              <a:rPr lang="en-GB" sz="2000" dirty="0"/>
              <a:t>The highest number is the highest level of book the student should be choosing.</a:t>
            </a:r>
          </a:p>
          <a:p>
            <a:endParaRPr lang="en-GB" sz="2000" dirty="0"/>
          </a:p>
          <a:p>
            <a:r>
              <a:rPr lang="en-GB" sz="2000" dirty="0"/>
              <a:t>Students keep a record of all their ZPDs in their reading records. </a:t>
            </a:r>
          </a:p>
          <a:p>
            <a:endParaRPr lang="en-GB" sz="2000" dirty="0"/>
          </a:p>
          <a:p>
            <a:r>
              <a:rPr lang="en-GB" sz="2000" dirty="0"/>
              <a:t>A new STAR test takes place every half term, so students can see improvements in their reading ability, but also choose more challenging books. </a:t>
            </a:r>
          </a:p>
          <a:p>
            <a:endParaRPr lang="en-GB" sz="2400" dirty="0"/>
          </a:p>
        </p:txBody>
      </p:sp>
      <p:sp>
        <p:nvSpPr>
          <p:cNvPr id="4" name="TextBox 3"/>
          <p:cNvSpPr txBox="1"/>
          <p:nvPr/>
        </p:nvSpPr>
        <p:spPr>
          <a:xfrm>
            <a:off x="767408" y="213716"/>
            <a:ext cx="3600400" cy="1107996"/>
          </a:xfrm>
          <a:prstGeom prst="rect">
            <a:avLst/>
          </a:prstGeom>
          <a:noFill/>
        </p:spPr>
        <p:txBody>
          <a:bodyPr wrap="square" rtlCol="0">
            <a:spAutoFit/>
          </a:bodyPr>
          <a:lstStyle/>
          <a:p>
            <a:r>
              <a:rPr lang="en-GB" sz="6600" dirty="0"/>
              <a:t>3.2 – 4.6</a:t>
            </a:r>
          </a:p>
        </p:txBody>
      </p:sp>
      <p:cxnSp>
        <p:nvCxnSpPr>
          <p:cNvPr id="6" name="Straight Arrow Connector 5"/>
          <p:cNvCxnSpPr>
            <a:cxnSpLocks/>
          </p:cNvCxnSpPr>
          <p:nvPr/>
        </p:nvCxnSpPr>
        <p:spPr>
          <a:xfrm flipH="1" flipV="1">
            <a:off x="1261120" y="1174078"/>
            <a:ext cx="550405" cy="4680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919536" y="1569252"/>
            <a:ext cx="1512168" cy="646331"/>
          </a:xfrm>
          <a:prstGeom prst="rect">
            <a:avLst/>
          </a:prstGeom>
          <a:noFill/>
        </p:spPr>
        <p:txBody>
          <a:bodyPr wrap="square" rtlCol="0">
            <a:spAutoFit/>
          </a:bodyPr>
          <a:lstStyle/>
          <a:p>
            <a:r>
              <a:rPr lang="en-GB" dirty="0"/>
              <a:t>Lowest number</a:t>
            </a:r>
          </a:p>
        </p:txBody>
      </p:sp>
      <p:cxnSp>
        <p:nvCxnSpPr>
          <p:cNvPr id="9" name="Straight Arrow Connector 8"/>
          <p:cNvCxnSpPr/>
          <p:nvPr/>
        </p:nvCxnSpPr>
        <p:spPr>
          <a:xfrm flipH="1" flipV="1">
            <a:off x="3251684" y="1174078"/>
            <a:ext cx="360040" cy="3240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341588" y="1533683"/>
            <a:ext cx="1080120" cy="646331"/>
          </a:xfrm>
          <a:prstGeom prst="rect">
            <a:avLst/>
          </a:prstGeom>
          <a:noFill/>
        </p:spPr>
        <p:txBody>
          <a:bodyPr wrap="square" rtlCol="0">
            <a:spAutoFit/>
          </a:bodyPr>
          <a:lstStyle/>
          <a:p>
            <a:r>
              <a:rPr lang="en-GB" dirty="0"/>
              <a:t>Highest number</a:t>
            </a:r>
          </a:p>
        </p:txBody>
      </p:sp>
    </p:spTree>
    <p:extLst>
      <p:ext uri="{BB962C8B-B14F-4D97-AF65-F5344CB8AC3E}">
        <p14:creationId xmlns:p14="http://schemas.microsoft.com/office/powerpoint/2010/main" val="1302733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Quizzes</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624" t="7507" r="14395" b="6966"/>
          <a:stretch/>
        </p:blipFill>
        <p:spPr bwMode="auto">
          <a:xfrm>
            <a:off x="527013" y="2646987"/>
            <a:ext cx="2871713" cy="34601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479234" y="2319130"/>
            <a:ext cx="7050157" cy="4247317"/>
          </a:xfrm>
          <a:prstGeom prst="rect">
            <a:avLst/>
          </a:prstGeom>
          <a:noFill/>
        </p:spPr>
        <p:txBody>
          <a:bodyPr wrap="square" lIns="91440" tIns="45720" rIns="91440" bIns="45720" rtlCol="0" anchor="t">
            <a:spAutoFit/>
          </a:bodyPr>
          <a:lstStyle/>
          <a:p>
            <a:r>
              <a:rPr lang="en-GB" dirty="0"/>
              <a:t>A quiz is different to a STAR test because students only take a quiz </a:t>
            </a:r>
            <a:r>
              <a:rPr lang="en-GB" b="1" u="sng" dirty="0"/>
              <a:t>after</a:t>
            </a:r>
            <a:r>
              <a:rPr lang="en-GB" dirty="0"/>
              <a:t> they have </a:t>
            </a:r>
            <a:r>
              <a:rPr lang="en-GB" i="1" dirty="0"/>
              <a:t>finished</a:t>
            </a:r>
            <a:r>
              <a:rPr lang="en-GB" dirty="0"/>
              <a:t> a whole book. </a:t>
            </a:r>
          </a:p>
          <a:p>
            <a:endParaRPr lang="en-GB" dirty="0"/>
          </a:p>
          <a:p>
            <a:r>
              <a:rPr lang="en-GB" dirty="0"/>
              <a:t>There are arrange of questions  on the book that has been read. At the end of the quiz the students are given a score to show them how well they have done. </a:t>
            </a:r>
          </a:p>
          <a:p>
            <a:endParaRPr lang="en-GB" dirty="0"/>
          </a:p>
          <a:p>
            <a:r>
              <a:rPr lang="en-GB" dirty="0"/>
              <a:t>There are some important rules for taking quizzes:</a:t>
            </a:r>
          </a:p>
          <a:p>
            <a:endParaRPr lang="en-GB" dirty="0"/>
          </a:p>
          <a:p>
            <a:pPr marL="342900" indent="-342900">
              <a:buAutoNum type="arabicParenR"/>
            </a:pPr>
            <a:r>
              <a:rPr lang="en-GB" dirty="0">
                <a:solidFill>
                  <a:srgbClr val="7030A0"/>
                </a:solidFill>
              </a:rPr>
              <a:t>The book the child is quizzed on </a:t>
            </a:r>
            <a:r>
              <a:rPr lang="en-GB" b="1" u="sng" dirty="0">
                <a:solidFill>
                  <a:srgbClr val="7030A0"/>
                </a:solidFill>
              </a:rPr>
              <a:t>must the most recent book they have been reading in school</a:t>
            </a:r>
            <a:r>
              <a:rPr lang="en-GB" dirty="0">
                <a:solidFill>
                  <a:srgbClr val="7030A0"/>
                </a:solidFill>
              </a:rPr>
              <a:t>. AR is not a memory test but rather measuring reading ability.</a:t>
            </a:r>
          </a:p>
          <a:p>
            <a:pPr marL="342900" indent="-342900">
              <a:buAutoNum type="arabicParenR"/>
            </a:pPr>
            <a:r>
              <a:rPr lang="en-GB" dirty="0">
                <a:solidFill>
                  <a:srgbClr val="7030A0"/>
                </a:solidFill>
              </a:rPr>
              <a:t>A student cannot take a quiz until they have read the entire text.</a:t>
            </a:r>
            <a:endParaRPr lang="en-GB" b="1" u="sng" dirty="0">
              <a:solidFill>
                <a:srgbClr val="7030A0"/>
              </a:solidFill>
            </a:endParaRPr>
          </a:p>
          <a:p>
            <a:pPr marL="342900" indent="-342900">
              <a:buAutoNum type="arabicParenR"/>
            </a:pPr>
            <a:r>
              <a:rPr lang="en-GB" dirty="0">
                <a:solidFill>
                  <a:srgbClr val="7030A0"/>
                </a:solidFill>
              </a:rPr>
              <a:t>Quizzes must be done individually, not with anyone’s help. </a:t>
            </a:r>
            <a:endParaRPr lang="en-GB">
              <a:solidFill>
                <a:srgbClr val="7030A0"/>
              </a:solidFill>
              <a:cs typeface="Calibri"/>
            </a:endParaRPr>
          </a:p>
          <a:p>
            <a:pPr marL="342900" indent="-342900">
              <a:buAutoNum type="arabicParenR"/>
            </a:pPr>
            <a:endParaRPr lang="en-GB" dirty="0"/>
          </a:p>
        </p:txBody>
      </p:sp>
    </p:spTree>
    <p:extLst>
      <p:ext uri="{BB962C8B-B14F-4D97-AF65-F5344CB8AC3E}">
        <p14:creationId xmlns:p14="http://schemas.microsoft.com/office/powerpoint/2010/main" val="347845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1FCD0-806C-4319-B165-C2FEA58140E6}"/>
              </a:ext>
            </a:extLst>
          </p:cNvPr>
          <p:cNvSpPr>
            <a:spLocks noGrp="1"/>
          </p:cNvSpPr>
          <p:nvPr>
            <p:ph type="title"/>
          </p:nvPr>
        </p:nvSpPr>
        <p:spPr/>
        <p:txBody>
          <a:bodyPr/>
          <a:lstStyle/>
          <a:p>
            <a:r>
              <a:rPr lang="en-GB" dirty="0"/>
              <a:t>How it works Overview</a:t>
            </a:r>
          </a:p>
        </p:txBody>
      </p:sp>
      <p:sp>
        <p:nvSpPr>
          <p:cNvPr id="3" name="Content Placeholder 2">
            <a:extLst>
              <a:ext uri="{FF2B5EF4-FFF2-40B4-BE49-F238E27FC236}">
                <a16:creationId xmlns:a16="http://schemas.microsoft.com/office/drawing/2014/main" id="{1F02D642-D089-402E-8E44-ECAB02827BA9}"/>
              </a:ext>
            </a:extLst>
          </p:cNvPr>
          <p:cNvSpPr>
            <a:spLocks noGrp="1"/>
          </p:cNvSpPr>
          <p:nvPr>
            <p:ph idx="1"/>
          </p:nvPr>
        </p:nvSpPr>
        <p:spPr>
          <a:xfrm>
            <a:off x="3715578" y="2349246"/>
            <a:ext cx="8770571" cy="3651504"/>
          </a:xfrm>
        </p:spPr>
        <p:txBody>
          <a:bodyPr/>
          <a:lstStyle/>
          <a:p>
            <a:r>
              <a:rPr lang="en-GB" dirty="0"/>
              <a:t>https://www.youtube.com/watch?v=FuU7GC6QZTE</a:t>
            </a:r>
          </a:p>
        </p:txBody>
      </p:sp>
      <p:pic>
        <p:nvPicPr>
          <p:cNvPr id="4" name="Online Media 3" title="How Renaissance Accelerated Reader works">
            <a:hlinkClick r:id="" action="ppaction://media"/>
            <a:extLst>
              <a:ext uri="{FF2B5EF4-FFF2-40B4-BE49-F238E27FC236}">
                <a16:creationId xmlns:a16="http://schemas.microsoft.com/office/drawing/2014/main" id="{5B9CE835-03BC-4106-A4B5-10B5038B91F6}"/>
              </a:ext>
            </a:extLst>
          </p:cNvPr>
          <p:cNvPicPr>
            <a:picLocks noRot="1" noChangeAspect="1"/>
          </p:cNvPicPr>
          <p:nvPr>
            <a:videoFile r:link="rId1"/>
          </p:nvPr>
        </p:nvPicPr>
        <p:blipFill>
          <a:blip r:embed="rId3"/>
          <a:stretch>
            <a:fillRect/>
          </a:stretch>
        </p:blipFill>
        <p:spPr>
          <a:xfrm>
            <a:off x="3929269" y="3429000"/>
            <a:ext cx="4572000" cy="2571750"/>
          </a:xfrm>
          <a:prstGeom prst="rect">
            <a:avLst/>
          </a:prstGeom>
        </p:spPr>
      </p:pic>
    </p:spTree>
    <p:extLst>
      <p:ext uri="{BB962C8B-B14F-4D97-AF65-F5344CB8AC3E}">
        <p14:creationId xmlns:p14="http://schemas.microsoft.com/office/powerpoint/2010/main" val="3494280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Reading for Pleasure at All Saints</a:t>
            </a:r>
          </a:p>
        </p:txBody>
      </p:sp>
      <p:sp>
        <p:nvSpPr>
          <p:cNvPr id="3" name="Content Placeholder 2"/>
          <p:cNvSpPr>
            <a:spLocks noGrp="1"/>
          </p:cNvSpPr>
          <p:nvPr>
            <p:ph idx="1"/>
          </p:nvPr>
        </p:nvSpPr>
        <p:spPr>
          <a:xfrm>
            <a:off x="3711383" y="2230896"/>
            <a:ext cx="7992888" cy="4525963"/>
          </a:xfrm>
        </p:spPr>
        <p:txBody>
          <a:bodyPr>
            <a:normAutofit/>
          </a:bodyPr>
          <a:lstStyle/>
          <a:p>
            <a:r>
              <a:rPr lang="en-GB" dirty="0"/>
              <a:t>In Key Stage 2 there is a daily 30 min ‘Reading for Pleasure’ designated slot</a:t>
            </a:r>
          </a:p>
          <a:p>
            <a:pPr marL="0" indent="0">
              <a:buNone/>
            </a:pPr>
            <a:r>
              <a:rPr lang="en-GB" dirty="0"/>
              <a:t> </a:t>
            </a:r>
          </a:p>
          <a:p>
            <a:r>
              <a:rPr lang="en-GB" dirty="0"/>
              <a:t>During this time identified pupils will be reading 1:1 with an adult</a:t>
            </a:r>
          </a:p>
          <a:p>
            <a:pPr marL="0" indent="0">
              <a:buNone/>
            </a:pPr>
            <a:endParaRPr lang="en-GB" dirty="0"/>
          </a:p>
          <a:p>
            <a:r>
              <a:rPr lang="en-GB" dirty="0"/>
              <a:t>Rest of the class are quiet reading and quizzing</a:t>
            </a:r>
          </a:p>
          <a:p>
            <a:pPr marL="0" indent="0">
              <a:buNone/>
            </a:pPr>
            <a:endParaRPr lang="en-GB" dirty="0"/>
          </a:p>
          <a:p>
            <a:r>
              <a:rPr lang="en-GB" dirty="0"/>
              <a:t>The computer can tell teachers very specific information about your child’s reading development. For instance, it can even explain how many minutes a day your child is reading</a:t>
            </a:r>
          </a:p>
        </p:txBody>
      </p:sp>
    </p:spTree>
    <p:extLst>
      <p:ext uri="{BB962C8B-B14F-4D97-AF65-F5344CB8AC3E}">
        <p14:creationId xmlns:p14="http://schemas.microsoft.com/office/powerpoint/2010/main" val="1267604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20682" y="313781"/>
            <a:ext cx="17653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367213" y="692151"/>
            <a:ext cx="5795962" cy="1077913"/>
          </a:xfrm>
          <a:prstGeom prst="rect">
            <a:avLst/>
          </a:prstGeom>
        </p:spPr>
        <p:txBody>
          <a:bodyPr>
            <a:spAutoFit/>
          </a:bodyPr>
          <a:lstStyle/>
          <a:p>
            <a:pPr algn="ctr">
              <a:defRPr/>
            </a:pPr>
            <a:r>
              <a:rPr lang="en-GB" sz="3200" dirty="0"/>
              <a:t>“How much should my child read each day?”</a:t>
            </a:r>
          </a:p>
        </p:txBody>
      </p:sp>
      <p:sp>
        <p:nvSpPr>
          <p:cNvPr id="5" name="Rectangle 4"/>
          <p:cNvSpPr/>
          <p:nvPr/>
        </p:nvSpPr>
        <p:spPr>
          <a:xfrm>
            <a:off x="4633190" y="2300826"/>
            <a:ext cx="5938837" cy="1323975"/>
          </a:xfrm>
          <a:prstGeom prst="rect">
            <a:avLst/>
          </a:prstGeom>
        </p:spPr>
        <p:txBody>
          <a:bodyPr>
            <a:spAutoFit/>
          </a:bodyPr>
          <a:lstStyle/>
          <a:p>
            <a:pPr marL="342900" indent="-342900">
              <a:buFont typeface="Arial" pitchFamily="34" charset="0"/>
              <a:buChar char="•"/>
              <a:defRPr/>
            </a:pPr>
            <a:r>
              <a:rPr lang="en-GB" sz="2000" dirty="0"/>
              <a:t>According to Renaissance Learning’s research, children who read </a:t>
            </a:r>
            <a:r>
              <a:rPr lang="en-GB" sz="2000" u="sng" dirty="0"/>
              <a:t>at least</a:t>
            </a:r>
            <a:r>
              <a:rPr lang="en-GB" sz="2000" dirty="0"/>
              <a:t> 20 minutes a day with a 90% comprehension rate on AR quizzes see the greatest gains.</a:t>
            </a:r>
          </a:p>
        </p:txBody>
      </p:sp>
      <p:sp>
        <p:nvSpPr>
          <p:cNvPr id="7" name="Rectangle 6"/>
          <p:cNvSpPr/>
          <p:nvPr/>
        </p:nvSpPr>
        <p:spPr>
          <a:xfrm>
            <a:off x="4633189" y="4155563"/>
            <a:ext cx="5938837" cy="707886"/>
          </a:xfrm>
          <a:prstGeom prst="rect">
            <a:avLst/>
          </a:prstGeom>
        </p:spPr>
        <p:txBody>
          <a:bodyPr>
            <a:spAutoFit/>
          </a:bodyPr>
          <a:lstStyle/>
          <a:p>
            <a:pPr marL="342900" indent="-342900">
              <a:buFont typeface="Arial" pitchFamily="34" charset="0"/>
              <a:buChar char="•"/>
              <a:defRPr/>
            </a:pPr>
            <a:r>
              <a:rPr lang="en-GB" sz="2000" dirty="0"/>
              <a:t>Therefore, your child should have </a:t>
            </a:r>
            <a:r>
              <a:rPr lang="en-GB" sz="2000" u="sng" dirty="0"/>
              <a:t>at least </a:t>
            </a:r>
            <a:r>
              <a:rPr lang="en-GB" sz="2000" dirty="0"/>
              <a:t>20 minutes set aside for reading during day. </a:t>
            </a:r>
          </a:p>
        </p:txBody>
      </p:sp>
    </p:spTree>
    <p:extLst>
      <p:ext uri="{BB962C8B-B14F-4D97-AF65-F5344CB8AC3E}">
        <p14:creationId xmlns:p14="http://schemas.microsoft.com/office/powerpoint/2010/main" val="33536192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88126" y="211246"/>
            <a:ext cx="1634505" cy="122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568155" y="1706563"/>
            <a:ext cx="6264275" cy="400110"/>
          </a:xfrm>
          <a:prstGeom prst="rect">
            <a:avLst/>
          </a:prstGeom>
        </p:spPr>
        <p:txBody>
          <a:bodyPr>
            <a:spAutoFit/>
          </a:bodyPr>
          <a:lstStyle/>
          <a:p>
            <a:pPr marL="342900" indent="-342900">
              <a:buFont typeface="Arial" pitchFamily="34" charset="0"/>
              <a:buChar char="•"/>
              <a:defRPr/>
            </a:pPr>
            <a:r>
              <a:rPr lang="en-GB" sz="2000" dirty="0"/>
              <a:t>As with anything, performance improves with practice.  </a:t>
            </a:r>
          </a:p>
        </p:txBody>
      </p:sp>
      <p:sp>
        <p:nvSpPr>
          <p:cNvPr id="5" name="Rectangle 4"/>
          <p:cNvSpPr/>
          <p:nvPr/>
        </p:nvSpPr>
        <p:spPr>
          <a:xfrm>
            <a:off x="3254046" y="531798"/>
            <a:ext cx="6119813" cy="584775"/>
          </a:xfrm>
          <a:prstGeom prst="rect">
            <a:avLst/>
          </a:prstGeom>
        </p:spPr>
        <p:txBody>
          <a:bodyPr>
            <a:spAutoFit/>
          </a:bodyPr>
          <a:lstStyle/>
          <a:p>
            <a:pPr algn="ctr">
              <a:defRPr/>
            </a:pPr>
            <a:r>
              <a:rPr lang="en-GB" sz="3200" dirty="0"/>
              <a:t>“How can I help?”</a:t>
            </a:r>
          </a:p>
        </p:txBody>
      </p:sp>
      <p:sp>
        <p:nvSpPr>
          <p:cNvPr id="6" name="Rectangle 5"/>
          <p:cNvSpPr/>
          <p:nvPr/>
        </p:nvSpPr>
        <p:spPr>
          <a:xfrm>
            <a:off x="4568155" y="2513840"/>
            <a:ext cx="6264275" cy="400050"/>
          </a:xfrm>
          <a:prstGeom prst="rect">
            <a:avLst/>
          </a:prstGeom>
        </p:spPr>
        <p:txBody>
          <a:bodyPr>
            <a:spAutoFit/>
          </a:bodyPr>
          <a:lstStyle/>
          <a:p>
            <a:pPr marL="342900" indent="-342900">
              <a:buFont typeface="Arial" pitchFamily="34" charset="0"/>
              <a:buChar char="•"/>
              <a:defRPr/>
            </a:pPr>
            <a:r>
              <a:rPr lang="en-GB" sz="2000" dirty="0"/>
              <a:t>Encourage your child to read at home.</a:t>
            </a:r>
          </a:p>
        </p:txBody>
      </p:sp>
      <p:sp>
        <p:nvSpPr>
          <p:cNvPr id="7" name="Rectangle 6"/>
          <p:cNvSpPr/>
          <p:nvPr/>
        </p:nvSpPr>
        <p:spPr>
          <a:xfrm>
            <a:off x="4568155" y="3321057"/>
            <a:ext cx="6264275" cy="1323975"/>
          </a:xfrm>
          <a:prstGeom prst="rect">
            <a:avLst/>
          </a:prstGeom>
        </p:spPr>
        <p:txBody>
          <a:bodyPr>
            <a:spAutoFit/>
          </a:bodyPr>
          <a:lstStyle/>
          <a:p>
            <a:pPr marL="342900" indent="-342900">
              <a:buFont typeface="Arial" pitchFamily="34" charset="0"/>
              <a:buChar char="•"/>
              <a:defRPr/>
            </a:pPr>
            <a:r>
              <a:rPr lang="en-GB" sz="2000" dirty="0"/>
              <a:t>Create a culture of reading in your household by reading with your child, starting a home library, visiting your local library, charity shop or bookshop on a regular basis and by letting your child see you reading.  </a:t>
            </a:r>
          </a:p>
        </p:txBody>
      </p:sp>
      <p:sp>
        <p:nvSpPr>
          <p:cNvPr id="8" name="Rectangle 7"/>
          <p:cNvSpPr/>
          <p:nvPr/>
        </p:nvSpPr>
        <p:spPr>
          <a:xfrm>
            <a:off x="4568155" y="4982772"/>
            <a:ext cx="6264275" cy="1323975"/>
          </a:xfrm>
          <a:prstGeom prst="rect">
            <a:avLst/>
          </a:prstGeom>
        </p:spPr>
        <p:txBody>
          <a:bodyPr>
            <a:spAutoFit/>
          </a:bodyPr>
          <a:lstStyle/>
          <a:p>
            <a:pPr marL="342900" indent="-342900">
              <a:buFont typeface="Arial" pitchFamily="34" charset="0"/>
              <a:buChar char="•"/>
              <a:defRPr/>
            </a:pPr>
            <a:r>
              <a:rPr lang="en-GB" sz="2000" dirty="0"/>
              <a:t>When reading with your child stop and ask questions to be sure your child comprehends what they have read and in general make a habit of discussing books that each of you has read. </a:t>
            </a:r>
          </a:p>
        </p:txBody>
      </p:sp>
    </p:spTree>
    <p:extLst>
      <p:ext uri="{BB962C8B-B14F-4D97-AF65-F5344CB8AC3E}">
        <p14:creationId xmlns:p14="http://schemas.microsoft.com/office/powerpoint/2010/main" val="1239805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2"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91604" y="340162"/>
            <a:ext cx="1602223" cy="1201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4440239" y="692151"/>
            <a:ext cx="5722937" cy="1077913"/>
          </a:xfrm>
          <a:prstGeom prst="rect">
            <a:avLst/>
          </a:prstGeom>
        </p:spPr>
        <p:txBody>
          <a:bodyPr>
            <a:spAutoFit/>
          </a:bodyPr>
          <a:lstStyle/>
          <a:p>
            <a:pPr algn="ctr">
              <a:defRPr/>
            </a:pPr>
            <a:r>
              <a:rPr lang="en-GB" sz="3200" dirty="0"/>
              <a:t>How will I know how my child is doing? </a:t>
            </a:r>
          </a:p>
        </p:txBody>
      </p:sp>
      <p:sp>
        <p:nvSpPr>
          <p:cNvPr id="5" name="Rectangle 4"/>
          <p:cNvSpPr/>
          <p:nvPr/>
        </p:nvSpPr>
        <p:spPr>
          <a:xfrm>
            <a:off x="4458625" y="2038319"/>
            <a:ext cx="6353175" cy="707886"/>
          </a:xfrm>
          <a:prstGeom prst="rect">
            <a:avLst/>
          </a:prstGeom>
        </p:spPr>
        <p:txBody>
          <a:bodyPr>
            <a:spAutoFit/>
          </a:bodyPr>
          <a:lstStyle/>
          <a:p>
            <a:pPr marL="342900" indent="-342900">
              <a:buFont typeface="Arial" pitchFamily="34" charset="0"/>
              <a:buChar char="•"/>
              <a:defRPr/>
            </a:pPr>
            <a:r>
              <a:rPr lang="en-GB" sz="2000" dirty="0"/>
              <a:t>Your child can access their account at home with their individual login details. </a:t>
            </a:r>
          </a:p>
        </p:txBody>
      </p:sp>
      <p:sp>
        <p:nvSpPr>
          <p:cNvPr id="6" name="Rectangle 5"/>
          <p:cNvSpPr/>
          <p:nvPr/>
        </p:nvSpPr>
        <p:spPr>
          <a:xfrm>
            <a:off x="4457864" y="3053626"/>
            <a:ext cx="7848872" cy="707886"/>
          </a:xfrm>
          <a:prstGeom prst="rect">
            <a:avLst/>
          </a:prstGeom>
        </p:spPr>
        <p:txBody>
          <a:bodyPr wrap="square">
            <a:spAutoFit/>
          </a:bodyPr>
          <a:lstStyle/>
          <a:p>
            <a:pPr marL="342900" indent="-342900">
              <a:buFont typeface="Arial" pitchFamily="34" charset="0"/>
              <a:buChar char="•"/>
              <a:defRPr/>
            </a:pPr>
            <a:r>
              <a:rPr lang="en-GB" sz="2000" dirty="0"/>
              <a:t>Once in the programme, your child will be able to show you their progress, targets and bookshelf. </a:t>
            </a:r>
          </a:p>
        </p:txBody>
      </p:sp>
      <p:pic>
        <p:nvPicPr>
          <p:cNvPr id="2" name="Picture 1">
            <a:extLst>
              <a:ext uri="{FF2B5EF4-FFF2-40B4-BE49-F238E27FC236}">
                <a16:creationId xmlns:a16="http://schemas.microsoft.com/office/drawing/2014/main" id="{63447E46-05B9-44EC-A8F7-4485A5321710}"/>
              </a:ext>
            </a:extLst>
          </p:cNvPr>
          <p:cNvPicPr>
            <a:picLocks noChangeAspect="1"/>
          </p:cNvPicPr>
          <p:nvPr/>
        </p:nvPicPr>
        <p:blipFill rotWithShape="1">
          <a:blip r:embed="rId3"/>
          <a:srcRect t="14498"/>
          <a:stretch/>
        </p:blipFill>
        <p:spPr>
          <a:xfrm>
            <a:off x="5836090" y="4071139"/>
            <a:ext cx="3979089" cy="2404339"/>
          </a:xfrm>
          <a:prstGeom prst="rect">
            <a:avLst/>
          </a:prstGeom>
        </p:spPr>
      </p:pic>
    </p:spTree>
    <p:extLst>
      <p:ext uri="{BB962C8B-B14F-4D97-AF65-F5344CB8AC3E}">
        <p14:creationId xmlns:p14="http://schemas.microsoft.com/office/powerpoint/2010/main" val="34207225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F800C7-F919-D2D8-DF5B-0A185B281E46}"/>
              </a:ext>
            </a:extLst>
          </p:cNvPr>
          <p:cNvSpPr/>
          <p:nvPr/>
        </p:nvSpPr>
        <p:spPr>
          <a:xfrm>
            <a:off x="5180774" y="327250"/>
            <a:ext cx="5722937" cy="1077913"/>
          </a:xfrm>
          <a:prstGeom prst="rect">
            <a:avLst/>
          </a:prstGeom>
        </p:spPr>
        <p:txBody>
          <a:bodyPr>
            <a:spAutoFit/>
          </a:bodyPr>
          <a:lstStyle/>
          <a:p>
            <a:pPr algn="ctr">
              <a:defRPr/>
            </a:pPr>
            <a:r>
              <a:rPr lang="en-GB" sz="3200" dirty="0"/>
              <a:t>How will I know how my child is doing? </a:t>
            </a:r>
          </a:p>
        </p:txBody>
      </p:sp>
      <p:sp>
        <p:nvSpPr>
          <p:cNvPr id="6" name="Rectangle 5">
            <a:extLst>
              <a:ext uri="{FF2B5EF4-FFF2-40B4-BE49-F238E27FC236}">
                <a16:creationId xmlns:a16="http://schemas.microsoft.com/office/drawing/2014/main" id="{09B69112-149E-F135-9672-4CFE840F884B}"/>
              </a:ext>
            </a:extLst>
          </p:cNvPr>
          <p:cNvSpPr/>
          <p:nvPr/>
        </p:nvSpPr>
        <p:spPr>
          <a:xfrm>
            <a:off x="4941583" y="1512432"/>
            <a:ext cx="6353175" cy="707886"/>
          </a:xfrm>
          <a:prstGeom prst="rect">
            <a:avLst/>
          </a:prstGeom>
        </p:spPr>
        <p:txBody>
          <a:bodyPr lIns="91440" tIns="45720" rIns="91440" bIns="45720" anchor="t">
            <a:spAutoFit/>
          </a:bodyPr>
          <a:lstStyle/>
          <a:p>
            <a:pPr marL="342900" indent="-342900">
              <a:buFont typeface="Arial" pitchFamily="34" charset="0"/>
              <a:buChar char="•"/>
              <a:defRPr/>
            </a:pPr>
            <a:r>
              <a:rPr lang="en-GB" sz="2000" dirty="0"/>
              <a:t>KS1 children see this when they look at their progress in the dashboard.</a:t>
            </a:r>
            <a:endParaRPr lang="en-US" dirty="0"/>
          </a:p>
        </p:txBody>
      </p:sp>
      <p:pic>
        <p:nvPicPr>
          <p:cNvPr id="10" name="Picture 2" descr="Diagram&#10;&#10;Description automatically generated">
            <a:extLst>
              <a:ext uri="{FF2B5EF4-FFF2-40B4-BE49-F238E27FC236}">
                <a16:creationId xmlns:a16="http://schemas.microsoft.com/office/drawing/2014/main" id="{FC688707-05A5-530A-94B3-1D5BB00BBC41}"/>
              </a:ext>
            </a:extLst>
          </p:cNvPr>
          <p:cNvPicPr>
            <a:picLocks noChangeAspect="1"/>
          </p:cNvPicPr>
          <p:nvPr/>
        </p:nvPicPr>
        <p:blipFill>
          <a:blip r:embed="rId2"/>
          <a:stretch>
            <a:fillRect/>
          </a:stretch>
        </p:blipFill>
        <p:spPr>
          <a:xfrm>
            <a:off x="6248400" y="2290792"/>
            <a:ext cx="5039932" cy="4186782"/>
          </a:xfrm>
          <a:prstGeom prst="rect">
            <a:avLst/>
          </a:prstGeom>
        </p:spPr>
      </p:pic>
      <p:sp>
        <p:nvSpPr>
          <p:cNvPr id="11" name="TextBox 10">
            <a:extLst>
              <a:ext uri="{FF2B5EF4-FFF2-40B4-BE49-F238E27FC236}">
                <a16:creationId xmlns:a16="http://schemas.microsoft.com/office/drawing/2014/main" id="{12CAF39E-6B60-1172-1A06-16EDBC5E833D}"/>
              </a:ext>
            </a:extLst>
          </p:cNvPr>
          <p:cNvSpPr txBox="1"/>
          <p:nvPr/>
        </p:nvSpPr>
        <p:spPr>
          <a:xfrm>
            <a:off x="4896827" y="2625480"/>
            <a:ext cx="13188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cs typeface="Calibri"/>
              </a:rPr>
              <a:t>Target</a:t>
            </a:r>
            <a:endParaRPr lang="en-US" dirty="0"/>
          </a:p>
        </p:txBody>
      </p:sp>
      <p:sp>
        <p:nvSpPr>
          <p:cNvPr id="12" name="Arrow: Right 11">
            <a:extLst>
              <a:ext uri="{FF2B5EF4-FFF2-40B4-BE49-F238E27FC236}">
                <a16:creationId xmlns:a16="http://schemas.microsoft.com/office/drawing/2014/main" id="{F521CE22-6EB1-C833-4BBE-05AB7746A567}"/>
              </a:ext>
            </a:extLst>
          </p:cNvPr>
          <p:cNvSpPr/>
          <p:nvPr/>
        </p:nvSpPr>
        <p:spPr>
          <a:xfrm>
            <a:off x="5861538" y="2669442"/>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F6C6390-05E7-C2D6-AF22-9F9E971257ED}"/>
              </a:ext>
            </a:extLst>
          </p:cNvPr>
          <p:cNvSpPr txBox="1"/>
          <p:nvPr/>
        </p:nvSpPr>
        <p:spPr>
          <a:xfrm>
            <a:off x="6889750" y="5224095"/>
            <a:ext cx="13188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Points earned</a:t>
            </a:r>
            <a:endParaRPr lang="en-US" dirty="0"/>
          </a:p>
        </p:txBody>
      </p:sp>
      <p:sp>
        <p:nvSpPr>
          <p:cNvPr id="14" name="Arrow: Right 13">
            <a:extLst>
              <a:ext uri="{FF2B5EF4-FFF2-40B4-BE49-F238E27FC236}">
                <a16:creationId xmlns:a16="http://schemas.microsoft.com/office/drawing/2014/main" id="{4C9CB2BF-4AAE-1E7C-091A-127D453EC598}"/>
              </a:ext>
            </a:extLst>
          </p:cNvPr>
          <p:cNvSpPr/>
          <p:nvPr/>
        </p:nvSpPr>
        <p:spPr>
          <a:xfrm>
            <a:off x="7776307" y="5404826"/>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7B5AD65-CCD4-05C6-7A2E-D2A2CA1EB4F3}"/>
              </a:ext>
            </a:extLst>
          </p:cNvPr>
          <p:cNvSpPr txBox="1"/>
          <p:nvPr/>
        </p:nvSpPr>
        <p:spPr>
          <a:xfrm>
            <a:off x="9957288" y="5810248"/>
            <a:ext cx="131884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Progress towards target</a:t>
            </a:r>
            <a:endParaRPr lang="en-US" dirty="0"/>
          </a:p>
        </p:txBody>
      </p:sp>
      <p:sp>
        <p:nvSpPr>
          <p:cNvPr id="16" name="Arrow: Right 15">
            <a:extLst>
              <a:ext uri="{FF2B5EF4-FFF2-40B4-BE49-F238E27FC236}">
                <a16:creationId xmlns:a16="http://schemas.microsoft.com/office/drawing/2014/main" id="{B30A446A-F7AA-4F23-3134-D25D337C18E1}"/>
              </a:ext>
            </a:extLst>
          </p:cNvPr>
          <p:cNvSpPr/>
          <p:nvPr/>
        </p:nvSpPr>
        <p:spPr>
          <a:xfrm rot="10800000">
            <a:off x="9319845" y="5854210"/>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037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F800C7-F919-D2D8-DF5B-0A185B281E46}"/>
              </a:ext>
            </a:extLst>
          </p:cNvPr>
          <p:cNvSpPr/>
          <p:nvPr/>
        </p:nvSpPr>
        <p:spPr>
          <a:xfrm>
            <a:off x="5180774" y="327250"/>
            <a:ext cx="5722937" cy="1077913"/>
          </a:xfrm>
          <a:prstGeom prst="rect">
            <a:avLst/>
          </a:prstGeom>
        </p:spPr>
        <p:txBody>
          <a:bodyPr>
            <a:spAutoFit/>
          </a:bodyPr>
          <a:lstStyle/>
          <a:p>
            <a:pPr algn="ctr">
              <a:defRPr/>
            </a:pPr>
            <a:r>
              <a:rPr lang="en-GB" sz="3200" dirty="0"/>
              <a:t>How will I know how my child is doing? </a:t>
            </a:r>
          </a:p>
        </p:txBody>
      </p:sp>
      <p:pic>
        <p:nvPicPr>
          <p:cNvPr id="4" name="Picture 4" descr="Chart&#10;&#10;Description automatically generated">
            <a:extLst>
              <a:ext uri="{FF2B5EF4-FFF2-40B4-BE49-F238E27FC236}">
                <a16:creationId xmlns:a16="http://schemas.microsoft.com/office/drawing/2014/main" id="{2E76A647-B181-8F42-8F36-155B3633A137}"/>
              </a:ext>
            </a:extLst>
          </p:cNvPr>
          <p:cNvPicPr>
            <a:picLocks noChangeAspect="1"/>
          </p:cNvPicPr>
          <p:nvPr/>
        </p:nvPicPr>
        <p:blipFill>
          <a:blip r:embed="rId2"/>
          <a:stretch>
            <a:fillRect/>
          </a:stretch>
        </p:blipFill>
        <p:spPr>
          <a:xfrm>
            <a:off x="6269865" y="2222031"/>
            <a:ext cx="5630214" cy="4528219"/>
          </a:xfrm>
          <a:prstGeom prst="rect">
            <a:avLst/>
          </a:prstGeom>
        </p:spPr>
      </p:pic>
      <p:sp>
        <p:nvSpPr>
          <p:cNvPr id="6" name="Rectangle 5">
            <a:extLst>
              <a:ext uri="{FF2B5EF4-FFF2-40B4-BE49-F238E27FC236}">
                <a16:creationId xmlns:a16="http://schemas.microsoft.com/office/drawing/2014/main" id="{09B69112-149E-F135-9672-4CFE840F884B}"/>
              </a:ext>
            </a:extLst>
          </p:cNvPr>
          <p:cNvSpPr/>
          <p:nvPr/>
        </p:nvSpPr>
        <p:spPr>
          <a:xfrm>
            <a:off x="4941583" y="1512432"/>
            <a:ext cx="6353175" cy="707886"/>
          </a:xfrm>
          <a:prstGeom prst="rect">
            <a:avLst/>
          </a:prstGeom>
        </p:spPr>
        <p:txBody>
          <a:bodyPr lIns="91440" tIns="45720" rIns="91440" bIns="45720" anchor="t">
            <a:spAutoFit/>
          </a:bodyPr>
          <a:lstStyle/>
          <a:p>
            <a:pPr marL="342900" indent="-342900">
              <a:buFont typeface="Arial" pitchFamily="34" charset="0"/>
              <a:buChar char="•"/>
              <a:defRPr/>
            </a:pPr>
            <a:r>
              <a:rPr lang="en-GB" sz="2000" dirty="0"/>
              <a:t>KS2 children see this when they look at their progress in the dashboard.</a:t>
            </a:r>
            <a:endParaRPr lang="en-US" dirty="0"/>
          </a:p>
        </p:txBody>
      </p:sp>
      <p:sp>
        <p:nvSpPr>
          <p:cNvPr id="5" name="TextBox 4">
            <a:extLst>
              <a:ext uri="{FF2B5EF4-FFF2-40B4-BE49-F238E27FC236}">
                <a16:creationId xmlns:a16="http://schemas.microsoft.com/office/drawing/2014/main" id="{C8F2A060-D5E4-F106-B186-ECC5EEB48063}"/>
              </a:ext>
            </a:extLst>
          </p:cNvPr>
          <p:cNvSpPr txBox="1"/>
          <p:nvPr/>
        </p:nvSpPr>
        <p:spPr>
          <a:xfrm>
            <a:off x="3685443" y="3309326"/>
            <a:ext cx="22371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 average of questions correct</a:t>
            </a:r>
            <a:endParaRPr lang="en-US" dirty="0"/>
          </a:p>
        </p:txBody>
      </p:sp>
      <p:sp>
        <p:nvSpPr>
          <p:cNvPr id="8" name="Arrow: Right 7">
            <a:extLst>
              <a:ext uri="{FF2B5EF4-FFF2-40B4-BE49-F238E27FC236}">
                <a16:creationId xmlns:a16="http://schemas.microsoft.com/office/drawing/2014/main" id="{5AA46578-77D0-0DE2-10C4-F787E0CD054E}"/>
              </a:ext>
            </a:extLst>
          </p:cNvPr>
          <p:cNvSpPr/>
          <p:nvPr/>
        </p:nvSpPr>
        <p:spPr>
          <a:xfrm>
            <a:off x="5548923" y="3353288"/>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FD3A4A4-8E79-5A0E-BAED-01ED2AEC5F9D}"/>
              </a:ext>
            </a:extLst>
          </p:cNvPr>
          <p:cNvSpPr txBox="1"/>
          <p:nvPr/>
        </p:nvSpPr>
        <p:spPr>
          <a:xfrm>
            <a:off x="3685443" y="4169018"/>
            <a:ext cx="22371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Progress to target</a:t>
            </a:r>
            <a:endParaRPr lang="en-US" dirty="0"/>
          </a:p>
        </p:txBody>
      </p:sp>
      <p:sp>
        <p:nvSpPr>
          <p:cNvPr id="12" name="Arrow: Right 11">
            <a:extLst>
              <a:ext uri="{FF2B5EF4-FFF2-40B4-BE49-F238E27FC236}">
                <a16:creationId xmlns:a16="http://schemas.microsoft.com/office/drawing/2014/main" id="{D7EBF6B6-BDEB-52F6-8090-FE90C88053B8}"/>
              </a:ext>
            </a:extLst>
          </p:cNvPr>
          <p:cNvSpPr/>
          <p:nvPr/>
        </p:nvSpPr>
        <p:spPr>
          <a:xfrm>
            <a:off x="5568461" y="4203211"/>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C4CEFE6-6BB8-6357-FCBE-62838195F000}"/>
              </a:ext>
            </a:extLst>
          </p:cNvPr>
          <p:cNvSpPr txBox="1"/>
          <p:nvPr/>
        </p:nvSpPr>
        <p:spPr>
          <a:xfrm>
            <a:off x="3685443" y="5028711"/>
            <a:ext cx="227623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Average book level read</a:t>
            </a:r>
            <a:endParaRPr lang="en-US" dirty="0"/>
          </a:p>
        </p:txBody>
      </p:sp>
      <p:sp>
        <p:nvSpPr>
          <p:cNvPr id="16" name="Arrow: Right 15">
            <a:extLst>
              <a:ext uri="{FF2B5EF4-FFF2-40B4-BE49-F238E27FC236}">
                <a16:creationId xmlns:a16="http://schemas.microsoft.com/office/drawing/2014/main" id="{2F78708A-C099-A871-B357-C59E76C6B30A}"/>
              </a:ext>
            </a:extLst>
          </p:cNvPr>
          <p:cNvSpPr/>
          <p:nvPr/>
        </p:nvSpPr>
        <p:spPr>
          <a:xfrm>
            <a:off x="5607538" y="5072673"/>
            <a:ext cx="478692" cy="27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388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7568" y="1"/>
            <a:ext cx="8064896" cy="830997"/>
          </a:xfrm>
          <a:prstGeom prst="rect">
            <a:avLst/>
          </a:prstGeom>
          <a:noFill/>
        </p:spPr>
        <p:txBody>
          <a:bodyPr wrap="square" rtlCol="0">
            <a:spAutoFit/>
          </a:bodyPr>
          <a:lstStyle/>
          <a:p>
            <a:pPr algn="ctr"/>
            <a:r>
              <a:rPr lang="en-GB" sz="4800" dirty="0"/>
              <a:t>ARBookFind.co.uk</a:t>
            </a:r>
          </a:p>
        </p:txBody>
      </p:sp>
      <p:sp>
        <p:nvSpPr>
          <p:cNvPr id="3" name="TextBox 2"/>
          <p:cNvSpPr txBox="1"/>
          <p:nvPr/>
        </p:nvSpPr>
        <p:spPr>
          <a:xfrm>
            <a:off x="4127104" y="2107095"/>
            <a:ext cx="8064896" cy="3416320"/>
          </a:xfrm>
          <a:prstGeom prst="rect">
            <a:avLst/>
          </a:prstGeom>
          <a:noFill/>
        </p:spPr>
        <p:txBody>
          <a:bodyPr wrap="square" rtlCol="0">
            <a:spAutoFit/>
          </a:bodyPr>
          <a:lstStyle/>
          <a:p>
            <a:r>
              <a:rPr lang="en-GB" sz="2400" dirty="0"/>
              <a:t>It’s not just books from school that children can read, they can read books from home and take quizzes on them!</a:t>
            </a:r>
          </a:p>
          <a:p>
            <a:endParaRPr lang="en-GB" sz="2400" dirty="0"/>
          </a:p>
          <a:p>
            <a:r>
              <a:rPr lang="en-GB" sz="2400" dirty="0"/>
              <a:t>You can use ARBookFind.co.uk to check whether your child’s current book is on Accelerated Reader.</a:t>
            </a:r>
          </a:p>
          <a:p>
            <a:endParaRPr lang="en-GB" sz="2400" dirty="0"/>
          </a:p>
          <a:p>
            <a:r>
              <a:rPr lang="en-GB" sz="2400" dirty="0"/>
              <a:t>Try to make sure the book they are reading is within their ZPD</a:t>
            </a:r>
          </a:p>
          <a:p>
            <a:endParaRPr lang="en-GB" sz="2400" dirty="0"/>
          </a:p>
          <a:p>
            <a:r>
              <a:rPr lang="en-GB" sz="2400" dirty="0"/>
              <a:t>Children can’t quiz after 3:30 so will need to quiz in school.  </a:t>
            </a:r>
          </a:p>
        </p:txBody>
      </p:sp>
    </p:spTree>
    <p:extLst>
      <p:ext uri="{BB962C8B-B14F-4D97-AF65-F5344CB8AC3E}">
        <p14:creationId xmlns:p14="http://schemas.microsoft.com/office/powerpoint/2010/main" val="998487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40239" y="3117850"/>
            <a:ext cx="3311525" cy="584200"/>
          </a:xfrm>
          <a:prstGeom prst="rect">
            <a:avLst/>
          </a:prstGeom>
          <a:noFill/>
        </p:spPr>
        <p:txBody>
          <a:bodyPr>
            <a:spAutoFit/>
          </a:bodyPr>
          <a:lstStyle/>
          <a:p>
            <a:pPr>
              <a:defRPr/>
            </a:pPr>
            <a:r>
              <a:rPr lang="en-GB" sz="3200" dirty="0">
                <a:latin typeface="+mj-lt"/>
              </a:rPr>
              <a:t>Any Questions ?</a:t>
            </a:r>
          </a:p>
        </p:txBody>
      </p:sp>
      <p:pic>
        <p:nvPicPr>
          <p:cNvPr id="13319" name="Picture 6" descr="Z:\newtek\_backgrounds_1.02\Ryan\Power Point Templates2\School Presentation_not_done\Elements\apple_rotating.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33916" y="51904"/>
            <a:ext cx="2352904" cy="1764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76663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TM10001104[[fn=Feathered]]</Template>
  <TotalTime>1842</TotalTime>
  <Words>948</Words>
  <Application>Microsoft Office PowerPoint</Application>
  <PresentationFormat>Widescreen</PresentationFormat>
  <Paragraphs>85</Paragraphs>
  <Slides>16</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Schoolbook</vt:lpstr>
      <vt:lpstr>Corbel</vt:lpstr>
      <vt:lpstr>Feathered</vt:lpstr>
      <vt:lpstr>PowerPoint Presentation</vt:lpstr>
      <vt:lpstr>Reading for Pleasure: A Guide for Parents </vt:lpstr>
      <vt:lpstr>How it works…</vt:lpstr>
      <vt:lpstr>How STAR tests work</vt:lpstr>
      <vt:lpstr>PowerPoint Presentation</vt:lpstr>
      <vt:lpstr>A ZPD score is given to your child after completing the STAR test</vt:lpstr>
      <vt:lpstr>Quizzes</vt:lpstr>
      <vt:lpstr>How it works Overview</vt:lpstr>
      <vt:lpstr>Reading for Pleasure at All Saints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All Saints CE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Akrill</dc:creator>
  <cp:lastModifiedBy>Miss Daly</cp:lastModifiedBy>
  <cp:revision>98</cp:revision>
  <dcterms:created xsi:type="dcterms:W3CDTF">2020-01-14T10:25:48Z</dcterms:created>
  <dcterms:modified xsi:type="dcterms:W3CDTF">2023-03-24T12:21:27Z</dcterms:modified>
</cp:coreProperties>
</file>