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4"/>
  </p:sldMasterIdLst>
  <p:notesMasterIdLst>
    <p:notesMasterId r:id="rId32"/>
  </p:notesMasterIdLst>
  <p:sldIdLst>
    <p:sldId id="525" r:id="rId5"/>
    <p:sldId id="421" r:id="rId6"/>
    <p:sldId id="507" r:id="rId7"/>
    <p:sldId id="295" r:id="rId8"/>
    <p:sldId id="403" r:id="rId9"/>
    <p:sldId id="510" r:id="rId10"/>
    <p:sldId id="511" r:id="rId11"/>
    <p:sldId id="499" r:id="rId12"/>
    <p:sldId id="512" r:id="rId13"/>
    <p:sldId id="513" r:id="rId14"/>
    <p:sldId id="515" r:id="rId15"/>
    <p:sldId id="516" r:id="rId16"/>
    <p:sldId id="517" r:id="rId17"/>
    <p:sldId id="356" r:id="rId18"/>
    <p:sldId id="518" r:id="rId19"/>
    <p:sldId id="520" r:id="rId20"/>
    <p:sldId id="369" r:id="rId21"/>
    <p:sldId id="521" r:id="rId22"/>
    <p:sldId id="354" r:id="rId23"/>
    <p:sldId id="522" r:id="rId24"/>
    <p:sldId id="481" r:id="rId25"/>
    <p:sldId id="505" r:id="rId26"/>
    <p:sldId id="506" r:id="rId27"/>
    <p:sldId id="523" r:id="rId28"/>
    <p:sldId id="526" r:id="rId29"/>
    <p:sldId id="527" r:id="rId30"/>
    <p:sldId id="528" r:id="rId31"/>
  </p:sldIdLst>
  <p:sldSz cx="12192000" cy="6858000"/>
  <p:notesSz cx="6858000" cy="9144000"/>
  <p:embeddedFontLst>
    <p:embeddedFont>
      <p:font typeface="Century Gothic" panose="020B0502020202020204" pitchFamily="34" charset="0"/>
      <p:regular r:id="rId33"/>
      <p:bold r:id="rId34"/>
      <p:italic r:id="rId35"/>
      <p:boldItalic r:id="rId36"/>
    </p:embeddedFont>
    <p:embeddedFont>
      <p:font typeface="Eyfs Full Font" panose="020B0604020202020204" charset="0"/>
      <p:regular r:id="rId37"/>
    </p:embeddedFont>
    <p:embeddedFont>
      <p:font typeface="Poppins" panose="00000500000000000000" pitchFamily="2" charset="0"/>
      <p:regular r:id="rId38"/>
      <p:bold r:id="rId39"/>
      <p:italic r:id="rId40"/>
      <p:boldItalic r:id="rId4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Let's Get Warmed Up..." id="{1280BD5B-F850-421A-9180-F7B9D656D669}">
          <p14:sldIdLst>
            <p14:sldId id="525"/>
            <p14:sldId id="421"/>
            <p14:sldId id="507"/>
          </p14:sldIdLst>
        </p14:section>
        <p14:section name="Maths in the Real World" id="{4AB3491C-2B27-4DC2-ACDC-561CC8212916}">
          <p14:sldIdLst>
            <p14:sldId id="295"/>
          </p14:sldIdLst>
        </p14:section>
        <p14:section name="Let's Learn..." id="{626B76B7-87CA-4F13-96D5-5F080DCDBE2E}">
          <p14:sldIdLst>
            <p14:sldId id="403"/>
          </p14:sldIdLst>
        </p14:section>
        <p14:section name="Let's Practise..." id="{95D0C75D-F661-40DD-8AB8-555DF5BFFB8A}">
          <p14:sldIdLst/>
        </p14:section>
        <p14:section name="Let's Learn..." id="{5873959C-3458-44AA-90C9-BC320523AB26}">
          <p14:sldIdLst>
            <p14:sldId id="510"/>
            <p14:sldId id="511"/>
          </p14:sldIdLst>
        </p14:section>
        <p14:section name="Let's Practice" id="{458BC69A-FED7-DC49-B7CF-8A18DFFC1EA8}">
          <p14:sldIdLst>
            <p14:sldId id="499"/>
            <p14:sldId id="512"/>
          </p14:sldIdLst>
        </p14:section>
        <p14:section name="Let's Learn..." id="{512A455F-154F-D941-A857-27B370ABFFAF}">
          <p14:sldIdLst>
            <p14:sldId id="513"/>
            <p14:sldId id="515"/>
          </p14:sldIdLst>
        </p14:section>
        <p14:section name="Let's Practice" id="{9A09FD62-A466-4D50-BB61-1CF31793D395}">
          <p14:sldIdLst>
            <p14:sldId id="516"/>
            <p14:sldId id="517"/>
          </p14:sldIdLst>
        </p14:section>
        <p14:section name="Let's Learn..." id="{FD0649F4-06E6-43B3-BF78-235A34AF0056}">
          <p14:sldIdLst>
            <p14:sldId id="356"/>
          </p14:sldIdLst>
        </p14:section>
        <p14:section name="Let's Practise..." id="{CE549C1B-4E83-4015-BBE6-36785871C193}">
          <p14:sldIdLst>
            <p14:sldId id="518"/>
            <p14:sldId id="520"/>
          </p14:sldIdLst>
        </p14:section>
        <p14:section name="Let's Learn..." id="{A7F28068-ABB3-40C6-B000-01C3EDC426E0}">
          <p14:sldIdLst>
            <p14:sldId id="369"/>
            <p14:sldId id="521"/>
          </p14:sldIdLst>
        </p14:section>
        <p14:section name="Let's Practise..." id="{74CD756B-562C-4A67-949D-D9D77DB9C2F6}">
          <p14:sldIdLst>
            <p14:sldId id="354"/>
            <p14:sldId id="522"/>
          </p14:sldIdLst>
        </p14:section>
        <p14:section name="Let's Reason..." id="{4D33D9C9-2CF6-4DB4-9A86-F284E279D620}">
          <p14:sldIdLst>
            <p14:sldId id="481"/>
            <p14:sldId id="505"/>
          </p14:sldIdLst>
        </p14:section>
        <p14:section name="Let's Problem Solve..." id="{706BE516-E84E-4275-96E5-1F062D99AA73}">
          <p14:sldIdLst>
            <p14:sldId id="506"/>
            <p14:sldId id="523"/>
            <p14:sldId id="526"/>
            <p14:sldId id="527"/>
            <p14:sldId id="528"/>
          </p14:sldIdLst>
        </p14:section>
        <p14:section name="Next Steps..." id="{C73B483C-5DDA-4458-BF7D-ECDC73176463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83B8"/>
    <a:srgbClr val="F76756"/>
    <a:srgbClr val="6FBA6C"/>
    <a:srgbClr val="404040"/>
    <a:srgbClr val="E3E9EC"/>
    <a:srgbClr val="FFF8EA"/>
    <a:srgbClr val="FFEEAC"/>
    <a:srgbClr val="FFB800"/>
    <a:srgbClr val="ED7D31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476" autoAdjust="0"/>
    <p:restoredTop sz="87320" autoAdjust="0"/>
  </p:normalViewPr>
  <p:slideViewPr>
    <p:cSldViewPr snapToGrid="0">
      <p:cViewPr varScale="1">
        <p:scale>
          <a:sx n="72" d="100"/>
          <a:sy n="72" d="100"/>
        </p:scale>
        <p:origin x="667" y="58"/>
      </p:cViewPr>
      <p:guideLst/>
    </p:cSldViewPr>
  </p:slideViewPr>
  <p:notesTextViewPr>
    <p:cViewPr>
      <p:scale>
        <a:sx n="85" d="100"/>
        <a:sy n="85" d="100"/>
      </p:scale>
      <p:origin x="0" y="0"/>
    </p:cViewPr>
  </p:notesTextViewPr>
  <p:sorterViewPr>
    <p:cViewPr>
      <p:scale>
        <a:sx n="120" d="100"/>
        <a:sy n="120" d="100"/>
      </p:scale>
      <p:origin x="0" y="-803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7.fntdata"/><Relationship Id="rId21" Type="http://schemas.openxmlformats.org/officeDocument/2006/relationships/slide" Target="slides/slide17.xml"/><Relationship Id="rId34" Type="http://schemas.openxmlformats.org/officeDocument/2006/relationships/font" Target="fonts/font2.fntdata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4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3.fntdata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0" Type="http://schemas.openxmlformats.org/officeDocument/2006/relationships/slide" Target="slides/slide16.xml"/><Relationship Id="rId41" Type="http://schemas.openxmlformats.org/officeDocument/2006/relationships/font" Target="fonts/font9.fntdata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08:10.450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0 24575,'6'0'0,"7"6"0,7 1 0,5 0 0,5-1 0,2-2 0,1-2 0,1 0 0,0-2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08:13.65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261 34 24575,'0'-5'0,"-5"-3"0,-8 1 0,-7 2 0,-6 1 0,-3 1 0,-4 2 0,0 0 0,-1 1 0,0 0 0,0 1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08:16.027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227 0 24575,'-6'0'0,"-12"0"0,-9 0 0,-6 0 0,-2 0 0,-1 0 0,0 0 0,0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12:22.401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591 396 24575,'-11'-6'0,"1"-1"0,1 0 0,-1-1 0,1 0 0,1-1 0,-1 0 0,-8-11 0,8 8 0,0 1 0,-1 1 0,0 0 0,-17-12 0,21 19 0,0-1 0,-1 1 0,0 0 0,1 1 0,-1 0 0,0 0 0,0 0 0,-1 1 0,1 0 0,-12 0 0,-9 1 0,-41 6 0,10 0 0,45-5 0,0-1 0,0-1 0,0 0 0,0-1 0,0-1 0,0 0 0,0 0 0,-20-9 0,31 10 0,0 1 0,0-1 0,-1 1 0,1-1 0,0 0 0,1 0 0,-1 0 0,0-1 0,1 1 0,-1-1 0,1 1 0,0-1 0,0 0 0,0 0 0,0 0 0,0 0 0,0 0 0,1 0 0,0-1 0,0 1 0,0 0 0,0-1 0,0 1 0,1-1 0,-1 1 0,1-1 0,0 1 0,0-1 0,0 1 0,0-1 0,1 1 0,0-1 0,0 1 0,-1-1 0,2 1 0,-1 0 0,0 0 0,1-1 0,1-2 0,1-1 0,0 1 0,1-1 0,0 1 0,0 0 0,0 0 0,0 0 0,1 1 0,0 0 0,0 0 0,1 0 0,-1 1 0,1 0 0,0 0 0,0 1 0,0 0 0,1 0 0,10-2 0,-9 2 0,0 1 0,0 0 0,1 0 0,-1 1 0,1 1 0,-1-1 0,1 2 0,-1-1 0,1 1 0,-1 1 0,0 0 0,1 0 0,-1 0 0,10 6 0,-10-3 0,0 2 0,0-1 0,-1 1 0,0 0 0,0 1 0,-1 0 0,9 12 0,14 13 0,-15-18-273,0-1 0,2-1 0,-1-1 0,28 16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11:42.597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132 125 24575,'-5'0'0,"-8"0"0,17-1 0,0 0 0,1 1 0,-1-1 0,1 0 0,-1 0 0,0 0 0,0-1 0,0 1 0,0-1 0,7-4 0,-10 5 0,-1 1 0,1-1 0,0 1 0,-1-1 0,1 0 0,-1 1 0,0-1 0,1 1 0,-1-1 0,1 0 0,-1 1 0,0-1 0,0 0 0,1 1 0,-1-1 0,0 0 0,0 0 0,0 1 0,0-1 0,0 0 0,0 0 0,0 1 0,0-1 0,0 0 0,0 0 0,0 1 0,0-1 0,0 0 0,-1 1 0,1-1 0,0 0 0,-1 0 0,1 1 0,0-1 0,-1 1 0,1-1 0,-1 0 0,1 1 0,-1-1 0,1 1 0,-1-1 0,1 1 0,-1-1 0,0 1 0,1 0 0,-1-1 0,0 1 0,1 0 0,-1-1 0,0 1 0,-1 0 0,-43-12 0,39 11 0,-2-1 0,1 0 0,-1-1 0,1 0 0,-1 0 0,1-1 0,0 0 0,0 0 0,0-1 0,1 0 0,-11-9 0,12 10 0,-9-6-1365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11:44.814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326 108 24575,'-5'0'0,"-7"-5"0,-7-7 0,-4-1 0,-4 2 0,-3-3 0,5-4 0,0 1 0,1 4 0,3 8 0,1 6 0,-2 3 0,-2 0 0,-2 0 0,4 4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11:47.72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124 217 24575,'134'-1'0,"144"3"0,-273-2 0,34 5 0,-38-5 0,1 0 0,0 1 0,0-1 0,0 1 0,-1-1 0,1 1 0,0 0 0,-1 0 0,1 0 0,0 0 0,-1 0 0,1 0 0,-1 0 0,0 1 0,1-1 0,-1 0 0,1 3 0,-1-4 0,-1 1 0,0 0 0,0-1 0,0 1 0,0 0 0,0 0 0,1-1 0,-1 1 0,-1 0 0,1 0 0,0-1 0,0 1 0,0 0 0,0 0 0,0-1 0,-1 1 0,1 0 0,0-1 0,-1 1 0,1 0 0,0-1 0,-1 1 0,1 0 0,-1-1 0,1 1 0,-1-1 0,1 1 0,-1-1 0,0 1 0,1-1 0,-1 0 0,0 1 0,1-1 0,-1 0 0,0 1 0,1-1 0,-1 0 0,0 0 0,0 1 0,-36 9 0,30-8 0,-15 3 0,5 0 0,-1-1 0,1 0 0,-28 0 0,38-4 0,0 0 0,0-1 0,1 0 0,-1 0 0,0 0 0,1-1 0,-1 0 0,1 0 0,0-1 0,0 0 0,0 0 0,-11-8 0,-5-5 0,9 6 0,-1 0 0,0 1 0,0 1 0,-1 0 0,-19-7 0,26 13 0,1-1 0,0 1 0,0-2 0,0 1 0,0-1 0,0 0 0,1 0 0,0-1 0,0 1 0,0-1 0,0-1 0,1 1 0,0-1 0,0 0 0,1 0 0,-1-1 0,1 1 0,1-1 0,-1 0 0,1 0 0,-4-15 0,4 13 0,-1 0 0,1 0 0,-10-15 0,12 23 0,1 0 0,0 0 0,-1 0 0,1 0 0,-1 1 0,1-1 0,-1 0 0,1 0 0,-1 1 0,0-1 0,1 0 0,-1 0 0,0 1 0,0-1 0,1 1 0,-1-1 0,0 1 0,0-1 0,0 1 0,0 0 0,0-1 0,0 1 0,1 0 0,-1-1 0,0 1 0,0 0 0,0 0 0,0 0 0,0 0 0,0 0 0,0 0 0,0 0 0,0 0 0,0 1 0,0-1 0,0 0 0,0 1 0,0-1 0,0 0 0,1 1 0,-1-1 0,0 1 0,0-1 0,0 1 0,1 0 0,-1-1 0,0 1 0,1 0 0,-1-1 0,0 1 0,1 0 0,-1 0 0,0 1 0,-2 4 0,0-1 0,0 0 0,1 1 0,0 0 0,0-1 0,1 1 0,-1 0 0,1 0 0,-1 11 0,2 61 0,1-52 0,-1 1 104,-1-17-238,1 1 1,0-1-1,1 0 1,0 0-1,0 0 1,1 0-1,0 0 1,1 0-1,0 0 1,5 10-1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7T20:12:59.92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488 266 24575,'359'0'0,"-349"1"0,1 0 0,-1 0 0,0 1 0,1 0 0,-1 0 0,0 1 0,-1 1 0,1 0 0,0 0 0,-1 1 0,0 0 0,0 1 0,-1 0 0,1 0 0,-1 0 0,-1 1 0,1 1 0,-1-1 0,-1 1 0,1 1 0,9 16 0,-14-23 0,-1 0 0,1 1 0,-1-1 0,0 1 0,0-1 0,0 1 0,0-1 0,0 1 0,-1-1 0,1 1 0,-1 0 0,1 5 0,-2-7 0,1 0 0,0 0 0,-1 0 0,1 0 0,-1-1 0,1 1 0,-1 0 0,1 0 0,-1 0 0,0 0 0,1-1 0,-1 1 0,0 0 0,0-1 0,0 1 0,1 0 0,-1-1 0,0 1 0,0-1 0,0 1 0,0-1 0,0 0 0,0 1 0,0-1 0,0 0 0,0 0 0,0 0 0,0 0 0,0 0 0,0 0 0,0 0 0,0 0 0,0 0 0,0 0 0,0 0 0,-1-1 0,-448-12 0,430 14 0,0 2 0,-1 0 0,-22 6 0,19-3 0,-43 4 0,-139-8 0,123-3 0,76 1 0,0 0 0,1-1 0,-1 0 0,1 0 0,-1 0 0,1-1 0,-1 0 0,1 0 0,0-1 0,-7-3 0,11 5 0,1 0 0,-1 0 0,1 0 0,0-1 0,-1 1 0,1 0 0,0-1 0,0 1 0,0-1 0,0 1 0,0-1 0,0 1 0,0-1 0,0 0 0,1 1 0,-2-4 0,2 2 0,0 1 0,0-1 0,0 0 0,0 1 0,0-1 0,1 1 0,-1-1 0,1 0 0,0 1 0,0-1 0,0 1 0,0 0 0,0-1 0,0 1 0,2-2 0,3-5 0,0 1 0,0 0 0,0 0 0,1 1 0,0 0 0,1 0 0,11-9 0,-1 5 0,1 0 0,29-12 0,-20 11 0,-8 4 0,0-1 0,0-1 0,-1 0 0,-1-1 0,34-28 0,-27 19 0,27-28 0,-50 46 0,1-1 0,-1 0 0,1 0 0,-1 0 0,0 0 0,0-1 0,0 1 0,-1-1 0,1 1 0,-1-1 0,0 1 0,0-1 0,1-7 0,-2 9 0,0 1 0,-1-1 0,1 0 0,-1 1 0,1-1 0,-1 1 0,0-1 0,1 1 0,-1-1 0,0 1 0,0-1 0,0 1 0,0 0 0,-1 0 0,1-1 0,0 1 0,0 0 0,-1 0 0,1 0 0,-1 0 0,1 1 0,-1-1 0,1 0 0,-1 1 0,1-1 0,-1 1 0,0-1 0,1 1 0,-1 0 0,0-1 0,-1 1 0,-10-2 0,0 1 0,-24 0 0,29 1 0,-14 0 0,-62 2 0,79-1 0,-1 0 0,0 0 0,0 0 0,1 1 0,-1-1 0,1 1 0,-1 1 0,1-1 0,0 1 0,0 0 0,-7 5 0,12-8 0,-1 1 0,0-1 0,1 1 0,-1-1 0,1 1 0,-1-1 0,1 1 0,-1-1 0,1 1 0,-1-1 0,1 1 0,0-1 0,-1 1 0,1 0 0,0-1 0,-1 1 0,1 0 0,0-1 0,0 1 0,0 0 0,-1-1 0,1 1 0,0 0 0,0 0 0,0-1 0,0 1 0,0 0 0,1-1 0,-1 1 0,0 1 0,1-1 0,0 0 0,0 0 0,0 0 0,0 0 0,1 0 0,-1 0 0,0 0 0,0 0 0,1-1 0,-1 1 0,0 0 0,1-1 0,2 1 0,47 8 0,-24-7 0,0 0 0,-1-2 0,1-1 0,0-1 0,-1-1 0,1-2 0,-1 0 0,40-15 0,-38 9-1365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1A9E86-587C-E44B-B5BB-AA0ED28958EA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DC6369-2099-1D48-8418-9EF80AE11D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829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519724-7C68-538C-D527-8DED4119B7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5A5D64-1581-487A-8984-04FC072F2C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FCB590-97C3-1B65-A8D9-7E654E1445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DA62FA-0D75-5242-2C23-81B7E61694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452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2A5ECE-E94C-759A-ACBA-7435B55407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9CBABE-547B-F18F-BE19-3C7829F603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8FAB1F-565C-3630-7242-ADBE126BC3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811A27-D993-721C-2B9F-24C36D8E90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000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CAD406-2BE3-02CD-0ED8-FB99F30DA6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5B7F2F-AE0C-1250-1C31-D397AC4D98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963A9C-C03A-520C-26A8-3BFF59F383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10D90D-B3C2-261F-B153-C0018379F8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0476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53D541-8F29-BA30-0E46-B7753606A3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64DE7D-D414-7AD8-4848-0B51FD35D9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43B721-6A68-999E-D821-6BE07F69E6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6F0559-7861-B53A-9D62-73F0B4903C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4360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7E5725-ACC4-C439-EE81-7ABFA1CE5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568D4C-B65B-166C-2D64-15D37FC182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2EB1F3-F1B8-1A7C-C435-8E7A5BA984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07C7D5-8BE8-E5CE-4C76-107029DF68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9195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037AB4-1CF1-58AB-F070-2EFA07F3C1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1ABC86-D4FA-00F4-B2D9-ADA3A5A290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091548-0B63-DC85-B2EC-7DE069C4AC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9F3E66-7F4B-6079-7554-360FF1CA5C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6052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7CFCA8-2D06-D760-75CC-B75AC4FB4E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BB090D-92A6-602A-66E0-1C5EBDA017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E0877E-8B2A-CEF6-FA97-7E7B31AD16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D24376-5127-A50F-D76D-4DE42EDE3F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5817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4555CE-9F64-22AC-FF18-303538AAF2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5B4784-26F4-15C1-EA7F-DB7E27BC33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8DA473-3702-B641-8933-8CDDB2F32D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2D2D27-8BF0-08D3-B84F-E3365D8208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DC6369-2099-1D48-8418-9EF80AE11DF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2011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0CB853-38CB-52E3-296C-BCDB7268CA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106C27-E711-3805-D646-86AEEBE820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8F7B98-3D65-7484-2E60-BA323E2A91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FCE0A3-4163-46CA-E4A3-9BB27BFC3D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63457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E35E7B-689C-FA30-8C3E-773F3993A2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982D49-3E73-1658-4C89-914630DED2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60D94B-500B-C4BC-F225-890D713D3C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9420E4-433E-9BCD-CDD2-E3C898CB2A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99481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5824B1-3216-6A3F-9528-90DBB39AF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7091AB-0BFA-716D-BC53-0139D434D5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57F65E-3E81-E94D-793F-B6E5B07B52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F99E5C-5C60-2C83-371C-350E46DED7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02830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374802-20B6-D8BA-7271-AEDF01745E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79F5D7-5B4E-8861-003F-88762F6211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3AEA8E-5F5B-8416-F4E1-3432C96DE1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D47C1A-A9F4-D66D-3175-8AD221CF64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54354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0DDBF2-6D41-7828-268A-81BF005148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4941C0-77C2-E4C1-ABB8-FD8979BBB5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3CD46B-A15D-EE4A-AC0D-778A202C88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EEFC8-50E8-77ED-0A18-9CB75A2D2D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49264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2EDEBF-1112-6F0C-AC2D-C4C98A2805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72FB94-64E1-FDDB-9CF9-C5FF7F77D4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22527F-ED85-1287-0BEE-B66A07BC9D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FCF807-D42B-863C-17F8-462F3929C5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12136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67D61-29CF-ECFF-2B62-1F41E09BF4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242837-D9C6-C6BE-0DFB-85ED5DDE3C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7D4651-76FB-2D26-4D61-71C2EB2EFB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D18F12-4F68-6625-AE2A-C970EAFD04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45620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4E567F-8818-99F8-CDD7-ACBBFC5A3B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293F4F-6012-70DF-0FFC-4036DBE7E8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A3FA47-40AC-EBAB-C714-AC87494B7F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ED6AD7-074B-CA6D-C2BF-6D3A5F7DB5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27076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94955D-2627-F3D3-96BC-8B4F3632E8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864809-E398-8290-4A37-2D743727FE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33D5AD-1E58-BBE9-F5E8-32C67CC1C3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A653A7-14AF-D091-E2B9-08B68AC90E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10426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DA8CEA-E2BE-566E-C154-22EADC603E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D95F96-3F86-ED0E-90AE-FD3B93395C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97A628-FF1A-5B34-BA45-8B4F456DAF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06828F-EE87-D025-5619-78DD07B63D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5232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00C178-4F6C-3D3B-9F15-B71C1A16FF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977EFE-3770-631D-9D6B-9EADEFFBFB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C746C2-337A-4EFB-B5C6-1EDBFC734D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FE70B-3EB4-1B8C-C44F-03AD27507D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36517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BCE945-4E71-0E04-C9C0-D3ACEE9B4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95BDBA-CDFA-9797-B41A-264869FF69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803648-A32F-3E44-DB6B-991C961D7A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F26D17-784B-D71B-3BE0-CB0086B697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2131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FE3F72-330C-054F-D472-92560A6A67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B55051-8155-B17B-6941-221C54C885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092230-4A9E-A118-7C4E-25A1F1255C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B07ADE-36CD-44C6-A647-872EB11BE4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22559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FC3840-871B-18CD-C13A-B491E10701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D6488F-B6E9-7055-4D06-97CA4322B9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493CAF-8093-E8D4-93BB-B1BE3ABC39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A3D081-E28A-9198-41EA-B64CD2644A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23196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3D3A5B-0203-5F0C-11F6-30C785C3A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C9B387-C6A0-B861-DF02-71534065F4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7718BC-A775-0772-B193-FF7A792841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F49C4B-D81A-8F97-D89E-597CCC0804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DC6369-2099-1D48-8418-9EF80AE11DF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3144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_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5081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6CA712-1808-E770-A1F6-E90904A03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45F7DC-449B-C593-0594-E1CB3EF1DC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5EEEEE-9DB7-6A2B-F740-501D67C029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D4944-9677-CB4B-9262-F35EC822D3E7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5D12E-4D69-40D4-3D94-4E11DFFCCA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8A15D4-FF15-3E36-C388-C599E6F085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A3B47-C826-A646-ACDD-5F634FF1F8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98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customXml" Target="../ink/ink2.xml"/><Relationship Id="rId12" Type="http://schemas.openxmlformats.org/officeDocument/2006/relationships/customXml" Target="../ink/ink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15.png"/><Relationship Id="rId5" Type="http://schemas.openxmlformats.org/officeDocument/2006/relationships/customXml" Target="../ink/ink1.xml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openxmlformats.org/officeDocument/2006/relationships/customXml" Target="../ink/ink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8.png"/><Relationship Id="rId7" Type="http://schemas.openxmlformats.org/officeDocument/2006/relationships/customXml" Target="../ink/ink6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customXml" Target="../ink/ink5.xml"/><Relationship Id="rId10" Type="http://schemas.openxmlformats.org/officeDocument/2006/relationships/image" Target="../media/image22.png"/><Relationship Id="rId4" Type="http://schemas.openxmlformats.org/officeDocument/2006/relationships/image" Target="../media/image19.png"/><Relationship Id="rId9" Type="http://schemas.openxmlformats.org/officeDocument/2006/relationships/customXml" Target="../ink/ink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ustomXml" Target="../ink/ink8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0B811AB-DECD-79E3-329E-A32B7A69B752}"/>
              </a:ext>
            </a:extLst>
          </p:cNvPr>
          <p:cNvSpPr txBox="1"/>
          <p:nvPr/>
        </p:nvSpPr>
        <p:spPr>
          <a:xfrm>
            <a:off x="669852" y="244549"/>
            <a:ext cx="1115355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/>
              <a:t>08/09/2026</a:t>
            </a:r>
          </a:p>
          <a:p>
            <a:r>
              <a:rPr lang="en-GB" sz="2800" dirty="0"/>
              <a:t>OLI: To count forwards and backwards accurately from 20 to 50.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RTM</a:t>
            </a:r>
          </a:p>
          <a:p>
            <a:r>
              <a:rPr lang="en-GB" sz="2800" dirty="0"/>
              <a:t>Count from 0-20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OSCI:</a:t>
            </a:r>
          </a:p>
          <a:p>
            <a:pPr lvl="0"/>
            <a:r>
              <a:rPr lang="en-GB" sz="2800" b="1" dirty="0"/>
              <a:t>I can</a:t>
            </a:r>
            <a:r>
              <a:rPr lang="en-GB" sz="2800" dirty="0"/>
              <a:t> count forwards from 20 to 50. </a:t>
            </a:r>
          </a:p>
          <a:p>
            <a:pPr lvl="0"/>
            <a:r>
              <a:rPr lang="en-GB" sz="2800" b="1" dirty="0"/>
              <a:t>I can</a:t>
            </a:r>
            <a:r>
              <a:rPr lang="en-GB" sz="2800" dirty="0"/>
              <a:t> count backwards from 50 to 20. </a:t>
            </a:r>
          </a:p>
          <a:p>
            <a:pPr lvl="0"/>
            <a:r>
              <a:rPr lang="en-GB" sz="2800" b="1" dirty="0"/>
              <a:t>I can</a:t>
            </a:r>
            <a:r>
              <a:rPr lang="en-GB" sz="2800" dirty="0"/>
              <a:t> spot when a number is missing or incorrect.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6196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D71A46-D03D-9367-D459-12CB69259D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E4645F7-6CF8-919B-82FE-31F0AF4C9BF6}"/>
              </a:ext>
            </a:extLst>
          </p:cNvPr>
          <p:cNvSpPr txBox="1">
            <a:spLocks/>
          </p:cNvSpPr>
          <p:nvPr/>
        </p:nvSpPr>
        <p:spPr>
          <a:xfrm>
            <a:off x="76246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Get Warmed Up…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32501AF1-8A1C-B5D2-2B3B-4480536BD25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7884" t="20610" b="18143"/>
          <a:stretch>
            <a:fillRect/>
          </a:stretch>
        </p:blipFill>
        <p:spPr>
          <a:xfrm>
            <a:off x="166683" y="20637"/>
            <a:ext cx="845503" cy="6306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DA8D3A9-7D38-5FBB-5143-CAD01C3672A1}"/>
              </a:ext>
            </a:extLst>
          </p:cNvPr>
          <p:cNvSpPr txBox="1"/>
          <p:nvPr/>
        </p:nvSpPr>
        <p:spPr>
          <a:xfrm>
            <a:off x="312961" y="944422"/>
            <a:ext cx="1147854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40404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Complete the questions.</a:t>
            </a:r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457200" indent="-457200">
              <a:buAutoNum type="arabicPeriod"/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itchFamily="2" charset="77"/>
              </a:rPr>
              <a:t>Find the missing number.</a:t>
            </a: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itchFamily="2" charset="77"/>
            </a:endParaRPr>
          </a:p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itchFamily="2" charset="77"/>
              </a:rPr>
              <a:t>2. Circle the correct missing number for the calculation  13 -        = 8.</a:t>
            </a: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itchFamily="2" charset="77"/>
              </a:rPr>
              <a:t>3. Can you make your own missing number question with the answer 15? How many can you find?</a:t>
            </a:r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BB9FAD3-854D-1A7D-98B7-A2FEF27D8BB2}"/>
              </a:ext>
            </a:extLst>
          </p:cNvPr>
          <p:cNvSpPr txBox="1"/>
          <p:nvPr/>
        </p:nvSpPr>
        <p:spPr>
          <a:xfrm>
            <a:off x="1716531" y="3480164"/>
            <a:ext cx="913545" cy="823673"/>
          </a:xfrm>
          <a:prstGeom prst="roundRect">
            <a:avLst>
              <a:gd name="adj" fmla="val 7879"/>
            </a:avLst>
          </a:prstGeom>
          <a:solidFill>
            <a:srgbClr val="83D6EA">
              <a:alpha val="50196"/>
            </a:srgbClr>
          </a:solidFill>
        </p:spPr>
        <p:txBody>
          <a:bodyPr wrap="square" lIns="216000" tIns="216000" rIns="216000" bIns="216000" rtlCol="0" anchor="ctr">
            <a:noAutofit/>
          </a:bodyPr>
          <a:lstStyle/>
          <a:p>
            <a:pPr algn="ctr"/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4</a:t>
            </a:r>
            <a:endParaRPr lang="en-GB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C45EB7A0-8D54-0A4E-9D3E-86B194EA62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8434415"/>
              </p:ext>
            </p:extLst>
          </p:nvPr>
        </p:nvGraphicFramePr>
        <p:xfrm>
          <a:off x="875974" y="5490966"/>
          <a:ext cx="3633795" cy="6715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6759">
                  <a:extLst>
                    <a:ext uri="{9D8B030D-6E8A-4147-A177-3AD203B41FA5}">
                      <a16:colId xmlns:a16="http://schemas.microsoft.com/office/drawing/2014/main" val="3931077355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3197842018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2443761384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3183500197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2910174638"/>
                    </a:ext>
                  </a:extLst>
                </a:gridCol>
              </a:tblGrid>
              <a:tr h="67155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?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+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? 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=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15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198819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0754FCDC-EEE2-5B53-22AD-9DA9FC8DBE18}"/>
              </a:ext>
            </a:extLst>
          </p:cNvPr>
          <p:cNvSpPr txBox="1"/>
          <p:nvPr/>
        </p:nvSpPr>
        <p:spPr>
          <a:xfrm>
            <a:off x="3283176" y="3480163"/>
            <a:ext cx="913546" cy="823673"/>
          </a:xfrm>
          <a:prstGeom prst="roundRect">
            <a:avLst>
              <a:gd name="adj" fmla="val 7879"/>
            </a:avLst>
          </a:prstGeom>
          <a:solidFill>
            <a:srgbClr val="83D6EA">
              <a:alpha val="50196"/>
            </a:srgbClr>
          </a:solidFill>
        </p:spPr>
        <p:txBody>
          <a:bodyPr wrap="square" lIns="216000" tIns="216000" rIns="216000" bIns="216000" rtlCol="0" anchor="ctr">
            <a:noAutofit/>
          </a:bodyPr>
          <a:lstStyle/>
          <a:p>
            <a:pPr algn="ctr"/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5</a:t>
            </a:r>
            <a:endParaRPr lang="en-GB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E52A8B8-571C-8885-8A26-A4CDD8915601}"/>
              </a:ext>
            </a:extLst>
          </p:cNvPr>
          <p:cNvSpPr txBox="1"/>
          <p:nvPr/>
        </p:nvSpPr>
        <p:spPr>
          <a:xfrm>
            <a:off x="4849822" y="3480163"/>
            <a:ext cx="913546" cy="823673"/>
          </a:xfrm>
          <a:prstGeom prst="roundRect">
            <a:avLst>
              <a:gd name="adj" fmla="val 7879"/>
            </a:avLst>
          </a:prstGeom>
          <a:solidFill>
            <a:srgbClr val="83D6EA">
              <a:alpha val="50196"/>
            </a:srgbClr>
          </a:solidFill>
        </p:spPr>
        <p:txBody>
          <a:bodyPr wrap="square" lIns="216000" tIns="216000" rIns="216000" bIns="216000" rtlCol="0" anchor="ctr">
            <a:noAutofit/>
          </a:bodyPr>
          <a:lstStyle/>
          <a:p>
            <a:pPr algn="ctr"/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9</a:t>
            </a:r>
            <a:endParaRPr lang="en-GB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21055AC2-96E9-20B5-35A6-06270FE25D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279749"/>
              </p:ext>
            </p:extLst>
          </p:nvPr>
        </p:nvGraphicFramePr>
        <p:xfrm>
          <a:off x="875975" y="1950327"/>
          <a:ext cx="3633795" cy="6715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6759">
                  <a:extLst>
                    <a:ext uri="{9D8B030D-6E8A-4147-A177-3AD203B41FA5}">
                      <a16:colId xmlns:a16="http://schemas.microsoft.com/office/drawing/2014/main" val="3931077355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3197842018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2443761384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3183500197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2910174638"/>
                    </a:ext>
                  </a:extLst>
                </a:gridCol>
              </a:tblGrid>
              <a:tr h="67155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+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? 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=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9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198819"/>
                  </a:ext>
                </a:extLst>
              </a:tr>
            </a:tbl>
          </a:graphicData>
        </a:graphic>
      </p:graphicFrame>
      <p:sp>
        <p:nvSpPr>
          <p:cNvPr id="21" name="Rectangle 20">
            <a:extLst>
              <a:ext uri="{FF2B5EF4-FFF2-40B4-BE49-F238E27FC236}">
                <a16:creationId xmlns:a16="http://schemas.microsoft.com/office/drawing/2014/main" id="{1280CF0E-28A4-8578-A1E7-B5492F7F7C58}"/>
              </a:ext>
            </a:extLst>
          </p:cNvPr>
          <p:cNvSpPr/>
          <p:nvPr/>
        </p:nvSpPr>
        <p:spPr>
          <a:xfrm>
            <a:off x="9452438" y="2782250"/>
            <a:ext cx="595423" cy="593650"/>
          </a:xfrm>
          <a:prstGeom prst="rect">
            <a:avLst/>
          </a:prstGeom>
          <a:noFill/>
          <a:ln w="127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rgbClr val="F76756"/>
              </a:solidFill>
              <a:latin typeface="Eyfs Full Font" panose="02000503000000000000" pitchFamily="2" charset="0"/>
              <a:cs typeface="Poppins" pitchFamily="2" charset="7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457B825-8289-27A1-CB6D-8099FF8661EE}"/>
              </a:ext>
            </a:extLst>
          </p:cNvPr>
          <p:cNvSpPr txBox="1"/>
          <p:nvPr/>
        </p:nvSpPr>
        <p:spPr>
          <a:xfrm>
            <a:off x="6416468" y="3480162"/>
            <a:ext cx="913546" cy="823673"/>
          </a:xfrm>
          <a:prstGeom prst="roundRect">
            <a:avLst>
              <a:gd name="adj" fmla="val 7879"/>
            </a:avLst>
          </a:prstGeom>
          <a:solidFill>
            <a:srgbClr val="83D6EA">
              <a:alpha val="50196"/>
            </a:srgbClr>
          </a:solidFill>
        </p:spPr>
        <p:txBody>
          <a:bodyPr wrap="square" lIns="216000" tIns="216000" rIns="216000" bIns="216000" rtlCol="0" anchor="ctr">
            <a:noAutofit/>
          </a:bodyPr>
          <a:lstStyle/>
          <a:p>
            <a:pPr algn="ctr"/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6</a:t>
            </a:r>
            <a:endParaRPr lang="en-GB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1E398199-F652-EC47-8C74-DC14DC4182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59697"/>
              </p:ext>
            </p:extLst>
          </p:nvPr>
        </p:nvGraphicFramePr>
        <p:xfrm>
          <a:off x="5316627" y="5490966"/>
          <a:ext cx="3633795" cy="6715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6759">
                  <a:extLst>
                    <a:ext uri="{9D8B030D-6E8A-4147-A177-3AD203B41FA5}">
                      <a16:colId xmlns:a16="http://schemas.microsoft.com/office/drawing/2014/main" val="3931077355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3197842018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2443761384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3183500197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2910174638"/>
                    </a:ext>
                  </a:extLst>
                </a:gridCol>
              </a:tblGrid>
              <a:tr h="67155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?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-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?</a:t>
                      </a:r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 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=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15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1988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7110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22237-1F76-9F52-BD0D-CCF9EAD8D9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7C5BB666-8BE9-717B-D575-9DD3A6D652CE}"/>
              </a:ext>
            </a:extLst>
          </p:cNvPr>
          <p:cNvSpPr txBox="1">
            <a:spLocks/>
          </p:cNvSpPr>
          <p:nvPr/>
        </p:nvSpPr>
        <p:spPr>
          <a:xfrm>
            <a:off x="76246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Get Warmed Up…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6C710CF1-EC91-9ECC-8647-5166B0886AC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7884" t="20610" b="18143"/>
          <a:stretch>
            <a:fillRect/>
          </a:stretch>
        </p:blipFill>
        <p:spPr>
          <a:xfrm>
            <a:off x="166683" y="20637"/>
            <a:ext cx="845503" cy="6306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39A54AB-D87E-75F2-C539-8FDA1FEE3C59}"/>
              </a:ext>
            </a:extLst>
          </p:cNvPr>
          <p:cNvSpPr txBox="1"/>
          <p:nvPr/>
        </p:nvSpPr>
        <p:spPr>
          <a:xfrm>
            <a:off x="312961" y="944422"/>
            <a:ext cx="1147854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40404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Complete the questions.</a:t>
            </a:r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457200" indent="-457200">
              <a:buAutoNum type="arabicPeriod"/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itchFamily="2" charset="77"/>
              </a:rPr>
              <a:t>Find the missing number.</a:t>
            </a: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itchFamily="2" charset="77"/>
            </a:endParaRPr>
          </a:p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itchFamily="2" charset="77"/>
              </a:rPr>
              <a:t>2. Circle the correct missing number for the calculation  13 -        = 8.</a:t>
            </a: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itchFamily="2" charset="77"/>
              </a:rPr>
              <a:t>3. Can you make your own missing number question with the answer 15? How many can you find? Various answers, for example:</a:t>
            </a:r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  <a:p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1B48C27-B5E4-34D7-C90C-BD78D8823778}"/>
              </a:ext>
            </a:extLst>
          </p:cNvPr>
          <p:cNvSpPr txBox="1"/>
          <p:nvPr/>
        </p:nvSpPr>
        <p:spPr>
          <a:xfrm>
            <a:off x="1716531" y="3480164"/>
            <a:ext cx="913545" cy="823673"/>
          </a:xfrm>
          <a:prstGeom prst="roundRect">
            <a:avLst>
              <a:gd name="adj" fmla="val 7879"/>
            </a:avLst>
          </a:prstGeom>
          <a:solidFill>
            <a:srgbClr val="83D6EA">
              <a:alpha val="50196"/>
            </a:srgbClr>
          </a:solidFill>
        </p:spPr>
        <p:txBody>
          <a:bodyPr wrap="square" lIns="216000" tIns="216000" rIns="216000" bIns="216000" rtlCol="0" anchor="ctr">
            <a:noAutofit/>
          </a:bodyPr>
          <a:lstStyle/>
          <a:p>
            <a:pPr algn="ctr"/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4</a:t>
            </a:r>
            <a:endParaRPr lang="en-GB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AE7BCBA-3A2E-D4AF-5541-B9248FFD15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23635"/>
              </p:ext>
            </p:extLst>
          </p:nvPr>
        </p:nvGraphicFramePr>
        <p:xfrm>
          <a:off x="875974" y="5490966"/>
          <a:ext cx="3633795" cy="6715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6759">
                  <a:extLst>
                    <a:ext uri="{9D8B030D-6E8A-4147-A177-3AD203B41FA5}">
                      <a16:colId xmlns:a16="http://schemas.microsoft.com/office/drawing/2014/main" val="3931077355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3197842018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2443761384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3183500197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2910174638"/>
                    </a:ext>
                  </a:extLst>
                </a:gridCol>
              </a:tblGrid>
              <a:tr h="67155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8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+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7</a:t>
                      </a:r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 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=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15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198819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228804BC-2908-5148-2CDD-7B9007303C37}"/>
              </a:ext>
            </a:extLst>
          </p:cNvPr>
          <p:cNvSpPr txBox="1"/>
          <p:nvPr/>
        </p:nvSpPr>
        <p:spPr>
          <a:xfrm>
            <a:off x="3283176" y="3480163"/>
            <a:ext cx="913546" cy="823673"/>
          </a:xfrm>
          <a:prstGeom prst="roundRect">
            <a:avLst>
              <a:gd name="adj" fmla="val 7879"/>
            </a:avLst>
          </a:prstGeom>
          <a:solidFill>
            <a:srgbClr val="83D6EA">
              <a:alpha val="50196"/>
            </a:srgbClr>
          </a:solidFill>
        </p:spPr>
        <p:txBody>
          <a:bodyPr wrap="square" lIns="216000" tIns="216000" rIns="216000" bIns="216000" rtlCol="0" anchor="ctr">
            <a:noAutofit/>
          </a:bodyPr>
          <a:lstStyle/>
          <a:p>
            <a:pPr algn="ctr"/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5</a:t>
            </a:r>
            <a:endParaRPr lang="en-GB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6CDBCA6-D0C7-9A6A-E3E6-6B409964CE78}"/>
              </a:ext>
            </a:extLst>
          </p:cNvPr>
          <p:cNvSpPr txBox="1"/>
          <p:nvPr/>
        </p:nvSpPr>
        <p:spPr>
          <a:xfrm>
            <a:off x="4849822" y="3480163"/>
            <a:ext cx="913546" cy="823673"/>
          </a:xfrm>
          <a:prstGeom prst="roundRect">
            <a:avLst>
              <a:gd name="adj" fmla="val 7879"/>
            </a:avLst>
          </a:prstGeom>
          <a:solidFill>
            <a:srgbClr val="83D6EA">
              <a:alpha val="50196"/>
            </a:srgbClr>
          </a:solidFill>
        </p:spPr>
        <p:txBody>
          <a:bodyPr wrap="square" lIns="216000" tIns="216000" rIns="216000" bIns="216000" rtlCol="0" anchor="ctr">
            <a:noAutofit/>
          </a:bodyPr>
          <a:lstStyle/>
          <a:p>
            <a:pPr algn="ctr"/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9</a:t>
            </a:r>
            <a:endParaRPr lang="en-GB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5EFF5FA0-AAE0-20FB-31E9-B2ED2099D3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981317"/>
              </p:ext>
            </p:extLst>
          </p:nvPr>
        </p:nvGraphicFramePr>
        <p:xfrm>
          <a:off x="875975" y="1950327"/>
          <a:ext cx="3633795" cy="6715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6759">
                  <a:extLst>
                    <a:ext uri="{9D8B030D-6E8A-4147-A177-3AD203B41FA5}">
                      <a16:colId xmlns:a16="http://schemas.microsoft.com/office/drawing/2014/main" val="3931077355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3197842018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2443761384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3183500197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2910174638"/>
                    </a:ext>
                  </a:extLst>
                </a:gridCol>
              </a:tblGrid>
              <a:tr h="67155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+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</a:t>
                      </a:r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 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=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9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198819"/>
                  </a:ext>
                </a:extLst>
              </a:tr>
            </a:tbl>
          </a:graphicData>
        </a:graphic>
      </p:graphicFrame>
      <p:sp>
        <p:nvSpPr>
          <p:cNvPr id="21" name="Rectangle 20">
            <a:extLst>
              <a:ext uri="{FF2B5EF4-FFF2-40B4-BE49-F238E27FC236}">
                <a16:creationId xmlns:a16="http://schemas.microsoft.com/office/drawing/2014/main" id="{01BD9F45-B35E-7470-1340-5950C55DDBFE}"/>
              </a:ext>
            </a:extLst>
          </p:cNvPr>
          <p:cNvSpPr/>
          <p:nvPr/>
        </p:nvSpPr>
        <p:spPr>
          <a:xfrm>
            <a:off x="9452438" y="2782250"/>
            <a:ext cx="595423" cy="593650"/>
          </a:xfrm>
          <a:prstGeom prst="rect">
            <a:avLst/>
          </a:prstGeom>
          <a:noFill/>
          <a:ln w="127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rgbClr val="F76756"/>
              </a:solidFill>
              <a:latin typeface="Eyfs Full Font" panose="02000503000000000000" pitchFamily="2" charset="0"/>
              <a:cs typeface="Poppins" pitchFamily="2" charset="7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65575C6-6A5F-B68C-E426-BE94E33A3D25}"/>
              </a:ext>
            </a:extLst>
          </p:cNvPr>
          <p:cNvSpPr txBox="1"/>
          <p:nvPr/>
        </p:nvSpPr>
        <p:spPr>
          <a:xfrm>
            <a:off x="6416468" y="3480162"/>
            <a:ext cx="913546" cy="823673"/>
          </a:xfrm>
          <a:prstGeom prst="roundRect">
            <a:avLst>
              <a:gd name="adj" fmla="val 7879"/>
            </a:avLst>
          </a:prstGeom>
          <a:solidFill>
            <a:srgbClr val="83D6EA">
              <a:alpha val="50196"/>
            </a:srgbClr>
          </a:solidFill>
        </p:spPr>
        <p:txBody>
          <a:bodyPr wrap="square" lIns="216000" tIns="216000" rIns="216000" bIns="216000" rtlCol="0" anchor="ctr">
            <a:noAutofit/>
          </a:bodyPr>
          <a:lstStyle/>
          <a:p>
            <a:pPr algn="ctr"/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6</a:t>
            </a:r>
            <a:endParaRPr lang="en-GB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F6C48DE6-1AA6-B5CE-3F35-3B9E2B2503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857509"/>
              </p:ext>
            </p:extLst>
          </p:nvPr>
        </p:nvGraphicFramePr>
        <p:xfrm>
          <a:off x="5316627" y="5490966"/>
          <a:ext cx="3633795" cy="6715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6759">
                  <a:extLst>
                    <a:ext uri="{9D8B030D-6E8A-4147-A177-3AD203B41FA5}">
                      <a16:colId xmlns:a16="http://schemas.microsoft.com/office/drawing/2014/main" val="3931077355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3197842018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2443761384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3183500197"/>
                    </a:ext>
                  </a:extLst>
                </a:gridCol>
                <a:gridCol w="726759">
                  <a:extLst>
                    <a:ext uri="{9D8B030D-6E8A-4147-A177-3AD203B41FA5}">
                      <a16:colId xmlns:a16="http://schemas.microsoft.com/office/drawing/2014/main" val="2910174638"/>
                    </a:ext>
                  </a:extLst>
                </a:gridCol>
              </a:tblGrid>
              <a:tr h="67155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19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-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</a:t>
                      </a:r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 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=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15</a:t>
                      </a:r>
                    </a:p>
                  </a:txBody>
                  <a:tcPr marL="75570" marR="755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198819"/>
                  </a:ext>
                </a:extLst>
              </a:tr>
            </a:tbl>
          </a:graphicData>
        </a:graphic>
      </p:graphicFrame>
      <p:sp>
        <p:nvSpPr>
          <p:cNvPr id="3" name="Oval 2">
            <a:extLst>
              <a:ext uri="{FF2B5EF4-FFF2-40B4-BE49-F238E27FC236}">
                <a16:creationId xmlns:a16="http://schemas.microsoft.com/office/drawing/2014/main" id="{C76FADE3-C46C-C47F-717A-C6DE9AC540C2}"/>
              </a:ext>
            </a:extLst>
          </p:cNvPr>
          <p:cNvSpPr/>
          <p:nvPr/>
        </p:nvSpPr>
        <p:spPr>
          <a:xfrm>
            <a:off x="3341791" y="3480162"/>
            <a:ext cx="792000" cy="792000"/>
          </a:xfrm>
          <a:prstGeom prst="ellipse">
            <a:avLst/>
          </a:prstGeom>
          <a:noFill/>
          <a:ln w="28575"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35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735C65-A464-A361-2A4E-52E46541F1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2333257-1C09-80BC-53B2-E138E35D19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D900944B-07C7-3957-08FB-F3C529CC9BDB}"/>
              </a:ext>
            </a:extLst>
          </p:cNvPr>
          <p:cNvSpPr txBox="1">
            <a:spLocks/>
          </p:cNvSpPr>
          <p:nvPr/>
        </p:nvSpPr>
        <p:spPr>
          <a:xfrm>
            <a:off x="76246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Maths in the Real World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FEDF5C-EFBD-DC32-D9C1-961FD97D43CC}"/>
              </a:ext>
            </a:extLst>
          </p:cNvPr>
          <p:cNvSpPr txBox="1"/>
          <p:nvPr/>
        </p:nvSpPr>
        <p:spPr>
          <a:xfrm>
            <a:off x="312961" y="944422"/>
            <a:ext cx="114785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Counting from 20 to 50 helps us find out how many we have and what comes next. We can count: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669492B5-2F81-A34E-C7C6-0B7F57CE8A6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2306" y="92063"/>
            <a:ext cx="447774" cy="44777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51A3CEE-2CD3-A9E2-8CCC-0E5157CE9814}"/>
              </a:ext>
            </a:extLst>
          </p:cNvPr>
          <p:cNvSpPr txBox="1"/>
          <p:nvPr/>
        </p:nvSpPr>
        <p:spPr>
          <a:xfrm>
            <a:off x="413490" y="5906728"/>
            <a:ext cx="392685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spcBef>
                <a:spcPts val="1000"/>
              </a:spcBef>
              <a:defRPr/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/>
              </a:rPr>
              <a:t>building bricks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C4A4D3-E166-3B28-DE1B-0A5F195B14C4}"/>
              </a:ext>
            </a:extLst>
          </p:cNvPr>
          <p:cNvSpPr txBox="1"/>
          <p:nvPr/>
        </p:nvSpPr>
        <p:spPr>
          <a:xfrm>
            <a:off x="4305525" y="5906728"/>
            <a:ext cx="3712373" cy="584775"/>
          </a:xfrm>
          <a:prstGeom prst="rect">
            <a:avLst/>
          </a:prstGeom>
          <a:noFill/>
        </p:spPr>
        <p:txBody>
          <a:bodyPr wrap="square" lIns="36000" r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/>
              </a:rPr>
              <a:t>beads on a string</a:t>
            </a:r>
            <a:endParaRPr kumimoji="0" lang="en-GB" sz="320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Eyfs Full Font" panose="02000503000000000000" pitchFamily="2" charset="0"/>
              <a:ea typeface="+mn-ea"/>
              <a:cs typeface="Poppin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30B0-9C01-070F-611F-CC52CE7BDFB1}"/>
              </a:ext>
            </a:extLst>
          </p:cNvPr>
          <p:cNvSpPr txBox="1"/>
          <p:nvPr/>
        </p:nvSpPr>
        <p:spPr>
          <a:xfrm>
            <a:off x="8096649" y="5908893"/>
            <a:ext cx="371237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Poppins"/>
              </a:rPr>
              <a:t>steps</a:t>
            </a:r>
          </a:p>
        </p:txBody>
      </p:sp>
    </p:spTree>
    <p:extLst>
      <p:ext uri="{BB962C8B-B14F-4D97-AF65-F5344CB8AC3E}">
        <p14:creationId xmlns:p14="http://schemas.microsoft.com/office/powerpoint/2010/main" val="538037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E3727D-5442-D3FB-C294-EED02D4BC4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692FC90A-50DB-0250-B7AA-0239E5FFA257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Learn…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5599B9-F9E3-1664-8722-9C180242A724}"/>
              </a:ext>
            </a:extLst>
          </p:cNvPr>
          <p:cNvSpPr txBox="1"/>
          <p:nvPr/>
        </p:nvSpPr>
        <p:spPr>
          <a:xfrm>
            <a:off x="312961" y="944422"/>
            <a:ext cx="11478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404040"/>
                </a:solidFill>
                <a:latin typeface="Poppins" pitchFamily="2" charset="77"/>
                <a:cs typeface="Poppins" pitchFamily="2" charset="77"/>
              </a:rPr>
              <a:t>Let’s practise counting forwards from 20 to 50 out loud.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7E13894B-790E-CC4F-FB13-63265B32BD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398" t="19838" r="-1" b="19202"/>
          <a:stretch>
            <a:fillRect/>
          </a:stretch>
        </p:blipFill>
        <p:spPr>
          <a:xfrm>
            <a:off x="33338" y="12700"/>
            <a:ext cx="974084" cy="627673"/>
          </a:xfrm>
          <a:prstGeom prst="rect">
            <a:avLst/>
          </a:prstGeom>
        </p:spPr>
      </p:pic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EE481406-3A8A-F6A0-2DFD-A0B7E0FED8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9605571"/>
              </p:ext>
            </p:extLst>
          </p:nvPr>
        </p:nvGraphicFramePr>
        <p:xfrm>
          <a:off x="2102054" y="2035119"/>
          <a:ext cx="7900360" cy="3899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0036">
                  <a:extLst>
                    <a:ext uri="{9D8B030D-6E8A-4147-A177-3AD203B41FA5}">
                      <a16:colId xmlns:a16="http://schemas.microsoft.com/office/drawing/2014/main" val="39310773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19210469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443761384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214069916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22479658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730303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160089427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188483812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41052207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24482761"/>
                    </a:ext>
                  </a:extLst>
                </a:gridCol>
              </a:tblGrid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198819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1520073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3237837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159660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9929311"/>
                  </a:ext>
                </a:extLst>
              </a:tr>
            </a:tbl>
          </a:graphicData>
        </a:graphic>
      </p:graphicFrame>
      <p:sp>
        <p:nvSpPr>
          <p:cNvPr id="15" name="Oval 14">
            <a:extLst>
              <a:ext uri="{FF2B5EF4-FFF2-40B4-BE49-F238E27FC236}">
                <a16:creationId xmlns:a16="http://schemas.microsoft.com/office/drawing/2014/main" id="{F1293C36-B270-973E-9183-32D2119CDCD4}"/>
              </a:ext>
            </a:extLst>
          </p:cNvPr>
          <p:cNvSpPr/>
          <p:nvPr/>
        </p:nvSpPr>
        <p:spPr>
          <a:xfrm>
            <a:off x="9239802" y="2857260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CC06277-E9F1-2B1F-917D-182725C34B05}"/>
              </a:ext>
            </a:extLst>
          </p:cNvPr>
          <p:cNvSpPr/>
          <p:nvPr/>
        </p:nvSpPr>
        <p:spPr>
          <a:xfrm>
            <a:off x="2134085" y="3624921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794F79F-AB6A-830A-910C-C5245BD1FF09}"/>
              </a:ext>
            </a:extLst>
          </p:cNvPr>
          <p:cNvSpPr/>
          <p:nvPr/>
        </p:nvSpPr>
        <p:spPr>
          <a:xfrm>
            <a:off x="2938368" y="3624921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4E9C8B5-906C-0D3F-84AA-3DA7D5564A56}"/>
              </a:ext>
            </a:extLst>
          </p:cNvPr>
          <p:cNvSpPr/>
          <p:nvPr/>
        </p:nvSpPr>
        <p:spPr>
          <a:xfrm>
            <a:off x="3713557" y="3624921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A2703FE-00F2-7B8D-F3CC-30B8BE331CCD}"/>
              </a:ext>
            </a:extLst>
          </p:cNvPr>
          <p:cNvSpPr/>
          <p:nvPr/>
        </p:nvSpPr>
        <p:spPr>
          <a:xfrm>
            <a:off x="4517840" y="3624921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37756D74-7756-8BFB-C2AE-ECDEBDC12C5E}"/>
              </a:ext>
            </a:extLst>
          </p:cNvPr>
          <p:cNvSpPr/>
          <p:nvPr/>
        </p:nvSpPr>
        <p:spPr>
          <a:xfrm>
            <a:off x="5292282" y="3624921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B68C6D2-5836-F94B-30BB-F3A9C049FE1B}"/>
              </a:ext>
            </a:extLst>
          </p:cNvPr>
          <p:cNvSpPr/>
          <p:nvPr/>
        </p:nvSpPr>
        <p:spPr>
          <a:xfrm>
            <a:off x="6088176" y="3624921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01E3282-69F0-BE27-50CC-1904618280C5}"/>
              </a:ext>
            </a:extLst>
          </p:cNvPr>
          <p:cNvSpPr/>
          <p:nvPr/>
        </p:nvSpPr>
        <p:spPr>
          <a:xfrm>
            <a:off x="6871754" y="3624921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A6D0F81-E8DB-600D-0D01-44EBCFC3141B}"/>
              </a:ext>
            </a:extLst>
          </p:cNvPr>
          <p:cNvSpPr/>
          <p:nvPr/>
        </p:nvSpPr>
        <p:spPr>
          <a:xfrm>
            <a:off x="7667648" y="3624921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468E415C-8958-241B-2AEB-F14D1ACC3A73}"/>
              </a:ext>
            </a:extLst>
          </p:cNvPr>
          <p:cNvSpPr/>
          <p:nvPr/>
        </p:nvSpPr>
        <p:spPr>
          <a:xfrm>
            <a:off x="8461353" y="3624921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2F2B88BF-984F-077E-4DFB-9AD92314DE94}"/>
              </a:ext>
            </a:extLst>
          </p:cNvPr>
          <p:cNvSpPr/>
          <p:nvPr/>
        </p:nvSpPr>
        <p:spPr>
          <a:xfrm>
            <a:off x="9256288" y="3624921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8A1023ED-5093-4589-B932-6BF4E0D8AB89}"/>
              </a:ext>
            </a:extLst>
          </p:cNvPr>
          <p:cNvSpPr/>
          <p:nvPr/>
        </p:nvSpPr>
        <p:spPr>
          <a:xfrm>
            <a:off x="2134085" y="4412464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54FAC7E-D735-BC63-3FB5-713B46CDD22B}"/>
              </a:ext>
            </a:extLst>
          </p:cNvPr>
          <p:cNvSpPr/>
          <p:nvPr/>
        </p:nvSpPr>
        <p:spPr>
          <a:xfrm>
            <a:off x="2938368" y="4412464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10131A22-31BD-C7EA-2880-B1399BA56F16}"/>
              </a:ext>
            </a:extLst>
          </p:cNvPr>
          <p:cNvSpPr/>
          <p:nvPr/>
        </p:nvSpPr>
        <p:spPr>
          <a:xfrm>
            <a:off x="3713557" y="4412464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E093E518-1CC5-586D-74E0-E8066EDA5CEC}"/>
              </a:ext>
            </a:extLst>
          </p:cNvPr>
          <p:cNvSpPr/>
          <p:nvPr/>
        </p:nvSpPr>
        <p:spPr>
          <a:xfrm>
            <a:off x="4517840" y="4412464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3CABB38-F482-261F-225F-D4B9AC2C63E3}"/>
              </a:ext>
            </a:extLst>
          </p:cNvPr>
          <p:cNvSpPr/>
          <p:nvPr/>
        </p:nvSpPr>
        <p:spPr>
          <a:xfrm>
            <a:off x="5292282" y="4412464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AB0CCBAD-2079-809D-43D9-C864476E92F3}"/>
              </a:ext>
            </a:extLst>
          </p:cNvPr>
          <p:cNvSpPr/>
          <p:nvPr/>
        </p:nvSpPr>
        <p:spPr>
          <a:xfrm>
            <a:off x="6088176" y="4412464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9032D02B-C2A4-A75D-F6BC-9566A9BFC0BB}"/>
              </a:ext>
            </a:extLst>
          </p:cNvPr>
          <p:cNvSpPr/>
          <p:nvPr/>
        </p:nvSpPr>
        <p:spPr>
          <a:xfrm>
            <a:off x="6871754" y="4412464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2A30F5CC-98EF-E075-BD7E-DAFA6518A71F}"/>
              </a:ext>
            </a:extLst>
          </p:cNvPr>
          <p:cNvSpPr/>
          <p:nvPr/>
        </p:nvSpPr>
        <p:spPr>
          <a:xfrm>
            <a:off x="7667648" y="4412464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8B575BEC-F431-F279-8CEF-7F45622988BD}"/>
              </a:ext>
            </a:extLst>
          </p:cNvPr>
          <p:cNvSpPr/>
          <p:nvPr/>
        </p:nvSpPr>
        <p:spPr>
          <a:xfrm>
            <a:off x="8461353" y="4412464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EE61447D-657B-E038-129B-D277C7552F92}"/>
              </a:ext>
            </a:extLst>
          </p:cNvPr>
          <p:cNvSpPr/>
          <p:nvPr/>
        </p:nvSpPr>
        <p:spPr>
          <a:xfrm>
            <a:off x="9256288" y="4412464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981BD3A8-7F64-1FF6-0FAA-81C292B6C7DE}"/>
              </a:ext>
            </a:extLst>
          </p:cNvPr>
          <p:cNvSpPr/>
          <p:nvPr/>
        </p:nvSpPr>
        <p:spPr>
          <a:xfrm>
            <a:off x="2134085" y="5201660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96ABEE45-D575-5CD8-7A05-9EE0DDB4C620}"/>
              </a:ext>
            </a:extLst>
          </p:cNvPr>
          <p:cNvSpPr/>
          <p:nvPr/>
        </p:nvSpPr>
        <p:spPr>
          <a:xfrm>
            <a:off x="2938368" y="5201660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285E5AAE-D12B-F297-2D6C-C164D77CE7F2}"/>
              </a:ext>
            </a:extLst>
          </p:cNvPr>
          <p:cNvSpPr/>
          <p:nvPr/>
        </p:nvSpPr>
        <p:spPr>
          <a:xfrm>
            <a:off x="3713557" y="5201660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252E9B4B-C653-6DD1-B205-59582BA192BD}"/>
              </a:ext>
            </a:extLst>
          </p:cNvPr>
          <p:cNvSpPr/>
          <p:nvPr/>
        </p:nvSpPr>
        <p:spPr>
          <a:xfrm>
            <a:off x="4517840" y="5201660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3E63C261-EAB8-415D-644A-9037372217D5}"/>
              </a:ext>
            </a:extLst>
          </p:cNvPr>
          <p:cNvSpPr/>
          <p:nvPr/>
        </p:nvSpPr>
        <p:spPr>
          <a:xfrm>
            <a:off x="5292282" y="5201660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78721140-AC0C-F622-49FB-D44A7A1150F5}"/>
              </a:ext>
            </a:extLst>
          </p:cNvPr>
          <p:cNvSpPr/>
          <p:nvPr/>
        </p:nvSpPr>
        <p:spPr>
          <a:xfrm>
            <a:off x="6088176" y="5201660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0C882C9E-3BF4-1689-00CA-EE284B4E9274}"/>
              </a:ext>
            </a:extLst>
          </p:cNvPr>
          <p:cNvSpPr/>
          <p:nvPr/>
        </p:nvSpPr>
        <p:spPr>
          <a:xfrm>
            <a:off x="6871754" y="5201660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4F231FA3-D568-15DB-44D4-D8E04AB3869B}"/>
              </a:ext>
            </a:extLst>
          </p:cNvPr>
          <p:cNvSpPr/>
          <p:nvPr/>
        </p:nvSpPr>
        <p:spPr>
          <a:xfrm>
            <a:off x="7676037" y="5201660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B7E3980-F5AE-5B59-DD09-F87FBDA3B6D7}"/>
              </a:ext>
            </a:extLst>
          </p:cNvPr>
          <p:cNvSpPr/>
          <p:nvPr/>
        </p:nvSpPr>
        <p:spPr>
          <a:xfrm>
            <a:off x="8461353" y="5201660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4BBD2424-8AA6-247B-0B7D-9C2782A5659B}"/>
              </a:ext>
            </a:extLst>
          </p:cNvPr>
          <p:cNvSpPr/>
          <p:nvPr/>
        </p:nvSpPr>
        <p:spPr>
          <a:xfrm>
            <a:off x="9256288" y="5201660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3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0" grpId="0" animBg="1"/>
      <p:bldP spid="31" grpId="0" animBg="1"/>
      <p:bldP spid="32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80AAA3-F71A-C6AE-55F5-50E084330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8E11FD0F-F409-B203-D0AC-A36C02B0C77D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Learn…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5BDFAC-27BD-4554-A67F-1E5EFEFE8576}"/>
              </a:ext>
            </a:extLst>
          </p:cNvPr>
          <p:cNvSpPr txBox="1"/>
          <p:nvPr/>
        </p:nvSpPr>
        <p:spPr>
          <a:xfrm>
            <a:off x="312961" y="876688"/>
            <a:ext cx="1147854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404040"/>
                </a:solidFill>
                <a:latin typeface="Poppins" pitchFamily="2" charset="77"/>
                <a:cs typeface="Poppins" pitchFamily="2" charset="77"/>
              </a:rPr>
              <a:t>We can now count forwards from any number.</a:t>
            </a: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r>
              <a:rPr lang="en-GB" sz="2400" dirty="0">
                <a:solidFill>
                  <a:srgbClr val="404040"/>
                </a:solidFill>
                <a:latin typeface="Poppins" pitchFamily="2" charset="77"/>
                <a:cs typeface="Poppins" pitchFamily="2" charset="77"/>
              </a:rPr>
              <a:t>The number that comes after 39 is 40.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7FA56D86-5ABB-863D-70B3-C6DCDCAB580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398" t="19838" r="-1" b="19202"/>
          <a:stretch>
            <a:fillRect/>
          </a:stretch>
        </p:blipFill>
        <p:spPr>
          <a:xfrm>
            <a:off x="33338" y="12700"/>
            <a:ext cx="974084" cy="627673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19F103C-74A1-F53B-4438-01932D48316A}"/>
              </a:ext>
            </a:extLst>
          </p:cNvPr>
          <p:cNvSpPr txBox="1"/>
          <p:nvPr/>
        </p:nvSpPr>
        <p:spPr>
          <a:xfrm>
            <a:off x="4773575" y="7630386"/>
            <a:ext cx="26448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2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+ 8 = 10</a:t>
            </a:r>
            <a:endParaRPr lang="en-GB" sz="2800" dirty="0">
              <a:solidFill>
                <a:schemeClr val="bg1"/>
              </a:solidFill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A4D6BE67-193C-29E8-4918-118EB5B7A2DB}"/>
              </a:ext>
            </a:extLst>
          </p:cNvPr>
          <p:cNvGraphicFramePr>
            <a:graphicFrameLocks noGrp="1"/>
          </p:cNvGraphicFramePr>
          <p:nvPr/>
        </p:nvGraphicFramePr>
        <p:xfrm>
          <a:off x="2102054" y="1815200"/>
          <a:ext cx="7900360" cy="3899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0036">
                  <a:extLst>
                    <a:ext uri="{9D8B030D-6E8A-4147-A177-3AD203B41FA5}">
                      <a16:colId xmlns:a16="http://schemas.microsoft.com/office/drawing/2014/main" val="39310773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19210469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443761384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214069916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22479658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730303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160089427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188483812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41052207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24482761"/>
                    </a:ext>
                  </a:extLst>
                </a:gridCol>
              </a:tblGrid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198819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1520073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3237837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159660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9929311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0954D1BF-25AB-4DB4-1C8C-8441DC08C175}"/>
              </a:ext>
            </a:extLst>
          </p:cNvPr>
          <p:cNvSpPr/>
          <p:nvPr/>
        </p:nvSpPr>
        <p:spPr>
          <a:xfrm>
            <a:off x="8443936" y="4194990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1099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2691A-774F-20DE-923B-3289A1618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29A447E2-A8B5-F501-A749-7F4165D84AEB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Learn…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79C169-A619-B116-216B-A62712046A61}"/>
              </a:ext>
            </a:extLst>
          </p:cNvPr>
          <p:cNvSpPr txBox="1"/>
          <p:nvPr/>
        </p:nvSpPr>
        <p:spPr>
          <a:xfrm>
            <a:off x="312961" y="876688"/>
            <a:ext cx="1147854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404040"/>
                </a:solidFill>
                <a:latin typeface="Poppins" pitchFamily="2" charset="77"/>
                <a:cs typeface="Poppins" pitchFamily="2" charset="77"/>
              </a:rPr>
              <a:t>We can now count forwards from any number.</a:t>
            </a: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endParaRPr lang="en-GB" sz="2400" dirty="0">
              <a:solidFill>
                <a:srgbClr val="404040"/>
              </a:solidFill>
              <a:latin typeface="Poppins" pitchFamily="2" charset="77"/>
              <a:cs typeface="Poppins" pitchFamily="2" charset="77"/>
            </a:endParaRPr>
          </a:p>
          <a:p>
            <a:r>
              <a:rPr lang="en-GB" sz="2400" dirty="0">
                <a:solidFill>
                  <a:srgbClr val="404040"/>
                </a:solidFill>
                <a:latin typeface="Poppins" pitchFamily="2" charset="77"/>
                <a:cs typeface="Poppins" pitchFamily="2" charset="77"/>
              </a:rPr>
              <a:t>The number that comes after 24 is 25.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011EAE43-09EF-2BE6-B8FC-7D433621F53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398" t="19838" r="-1" b="19202"/>
          <a:stretch>
            <a:fillRect/>
          </a:stretch>
        </p:blipFill>
        <p:spPr>
          <a:xfrm>
            <a:off x="33338" y="12700"/>
            <a:ext cx="974084" cy="627673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9A4988B-2D25-F10C-C003-939D3E07D030}"/>
              </a:ext>
            </a:extLst>
          </p:cNvPr>
          <p:cNvSpPr txBox="1"/>
          <p:nvPr/>
        </p:nvSpPr>
        <p:spPr>
          <a:xfrm>
            <a:off x="4773575" y="7630386"/>
            <a:ext cx="26448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2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+ 8 = 10</a:t>
            </a:r>
            <a:endParaRPr lang="en-GB" sz="2800" dirty="0">
              <a:solidFill>
                <a:schemeClr val="bg1"/>
              </a:solidFill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AB03A7F0-2270-073D-7ED7-D6F97721E2D4}"/>
              </a:ext>
            </a:extLst>
          </p:cNvPr>
          <p:cNvGraphicFramePr>
            <a:graphicFrameLocks noGrp="1"/>
          </p:cNvGraphicFramePr>
          <p:nvPr/>
        </p:nvGraphicFramePr>
        <p:xfrm>
          <a:off x="2102054" y="1815200"/>
          <a:ext cx="7900360" cy="3899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0036">
                  <a:extLst>
                    <a:ext uri="{9D8B030D-6E8A-4147-A177-3AD203B41FA5}">
                      <a16:colId xmlns:a16="http://schemas.microsoft.com/office/drawing/2014/main" val="39310773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19210469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443761384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214069916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22479658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730303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160089427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188483812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41052207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24482761"/>
                    </a:ext>
                  </a:extLst>
                </a:gridCol>
              </a:tblGrid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198819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1520073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3237837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159660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9929311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1AC857A1-EC4E-14CA-A8AD-151DA5E7B8E4}"/>
              </a:ext>
            </a:extLst>
          </p:cNvPr>
          <p:cNvSpPr/>
          <p:nvPr/>
        </p:nvSpPr>
        <p:spPr>
          <a:xfrm>
            <a:off x="4498475" y="3416057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273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621F81-4332-379D-E323-0C32887E21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7B707402-5AC4-D3BB-B669-A070D318E04C}"/>
              </a:ext>
            </a:extLst>
          </p:cNvPr>
          <p:cNvSpPr txBox="1"/>
          <p:nvPr/>
        </p:nvSpPr>
        <p:spPr>
          <a:xfrm>
            <a:off x="4773575" y="7630386"/>
            <a:ext cx="26448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2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+ 8 = 10</a:t>
            </a:r>
            <a:endParaRPr lang="en-GB" sz="2800" dirty="0">
              <a:solidFill>
                <a:schemeClr val="bg1"/>
              </a:solidFill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5A8AD2CD-303A-75EB-0532-31933F4345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463023"/>
              </p:ext>
            </p:extLst>
          </p:nvPr>
        </p:nvGraphicFramePr>
        <p:xfrm>
          <a:off x="2102054" y="1091300"/>
          <a:ext cx="7900360" cy="3899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0036">
                  <a:extLst>
                    <a:ext uri="{9D8B030D-6E8A-4147-A177-3AD203B41FA5}">
                      <a16:colId xmlns:a16="http://schemas.microsoft.com/office/drawing/2014/main" val="39310773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19210469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443761384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214069916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22479658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730303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160089427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188483812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41052207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24482761"/>
                    </a:ext>
                  </a:extLst>
                </a:gridCol>
              </a:tblGrid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198819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1520073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3237837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159660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9929311"/>
                  </a:ext>
                </a:extLst>
              </a:tr>
            </a:tbl>
          </a:graphicData>
        </a:graphic>
      </p:graphicFrame>
      <p:sp>
        <p:nvSpPr>
          <p:cNvPr id="15" name="Title 1">
            <a:extLst>
              <a:ext uri="{FF2B5EF4-FFF2-40B4-BE49-F238E27FC236}">
                <a16:creationId xmlns:a16="http://schemas.microsoft.com/office/drawing/2014/main" id="{FC047191-3516-FD64-5E89-FDD5ACD35D02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Practise…</a:t>
            </a:r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AB7B7477-23DB-F9C2-EA09-BE7254C4DFF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534" b="23545"/>
          <a:stretch>
            <a:fillRect/>
          </a:stretch>
        </p:blipFill>
        <p:spPr>
          <a:xfrm>
            <a:off x="60293" y="57150"/>
            <a:ext cx="850953" cy="552450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ED56B455-D1E3-2ED9-B997-6DD5F1569C8E}"/>
              </a:ext>
            </a:extLst>
          </p:cNvPr>
          <p:cNvSpPr/>
          <p:nvPr/>
        </p:nvSpPr>
        <p:spPr>
          <a:xfrm>
            <a:off x="2922241" y="4250023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A6DBB37-8CD0-75D5-C956-3453A908C1E1}"/>
              </a:ext>
            </a:extLst>
          </p:cNvPr>
          <p:cNvSpPr txBox="1"/>
          <p:nvPr/>
        </p:nvSpPr>
        <p:spPr>
          <a:xfrm>
            <a:off x="234240" y="5854434"/>
            <a:ext cx="75127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after 42 is </a:t>
            </a:r>
            <a:r>
              <a:rPr lang="en-GB" sz="2400" spc="-65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______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.</a:t>
            </a:r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83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ADBEB2-7CDE-F0C3-3781-998C381FA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E474FC65-8FAC-2BD3-6BE5-1B18580AC267}"/>
              </a:ext>
            </a:extLst>
          </p:cNvPr>
          <p:cNvSpPr txBox="1"/>
          <p:nvPr/>
        </p:nvSpPr>
        <p:spPr>
          <a:xfrm>
            <a:off x="4773575" y="7630386"/>
            <a:ext cx="26448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2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oppins" pitchFamily="2" charset="77"/>
                <a:cs typeface="Poppins" pitchFamily="2" charset="77"/>
              </a:rPr>
              <a:t> + 8 = 10</a:t>
            </a:r>
            <a:endParaRPr lang="en-GB" sz="2800" dirty="0">
              <a:solidFill>
                <a:schemeClr val="bg1"/>
              </a:solidFill>
              <a:latin typeface="Poppins" pitchFamily="2" charset="77"/>
              <a:cs typeface="Poppins" pitchFamily="2" charset="77"/>
            </a:endParaRP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C3F9827D-53C7-74D6-D2D1-2F623AAF28E0}"/>
              </a:ext>
            </a:extLst>
          </p:cNvPr>
          <p:cNvGraphicFramePr>
            <a:graphicFrameLocks noGrp="1"/>
          </p:cNvGraphicFramePr>
          <p:nvPr/>
        </p:nvGraphicFramePr>
        <p:xfrm>
          <a:off x="2102054" y="1091300"/>
          <a:ext cx="7900360" cy="3899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0036">
                  <a:extLst>
                    <a:ext uri="{9D8B030D-6E8A-4147-A177-3AD203B41FA5}">
                      <a16:colId xmlns:a16="http://schemas.microsoft.com/office/drawing/2014/main" val="39310773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19210469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443761384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214069916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22479658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730303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160089427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188483812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41052207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24482761"/>
                    </a:ext>
                  </a:extLst>
                </a:gridCol>
              </a:tblGrid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198819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1520073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3237837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159660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9929311"/>
                  </a:ext>
                </a:extLst>
              </a:tr>
            </a:tbl>
          </a:graphicData>
        </a:graphic>
      </p:graphicFrame>
      <p:sp>
        <p:nvSpPr>
          <p:cNvPr id="15" name="Title 1">
            <a:extLst>
              <a:ext uri="{FF2B5EF4-FFF2-40B4-BE49-F238E27FC236}">
                <a16:creationId xmlns:a16="http://schemas.microsoft.com/office/drawing/2014/main" id="{3D012BC6-D8C3-AD18-2AAD-EDA50B6BE98E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Practise…</a:t>
            </a:r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7EB34EF3-ACE5-22D1-CC55-9156065CBEF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534" b="23545"/>
          <a:stretch>
            <a:fillRect/>
          </a:stretch>
        </p:blipFill>
        <p:spPr>
          <a:xfrm>
            <a:off x="60293" y="57150"/>
            <a:ext cx="850953" cy="552450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E0137107-D135-CD12-125B-687C2F955E3F}"/>
              </a:ext>
            </a:extLst>
          </p:cNvPr>
          <p:cNvSpPr/>
          <p:nvPr/>
        </p:nvSpPr>
        <p:spPr>
          <a:xfrm>
            <a:off x="2922241" y="4250023"/>
            <a:ext cx="720000" cy="720000"/>
          </a:xfrm>
          <a:prstGeom prst="ellipse">
            <a:avLst/>
          </a:prstGeom>
          <a:noFill/>
          <a:ln w="1905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8C0A22A-F644-27BF-39BE-76421A761674}"/>
              </a:ext>
            </a:extLst>
          </p:cNvPr>
          <p:cNvSpPr/>
          <p:nvPr/>
        </p:nvSpPr>
        <p:spPr>
          <a:xfrm>
            <a:off x="3719181" y="4250023"/>
            <a:ext cx="720000" cy="720000"/>
          </a:xfrm>
          <a:prstGeom prst="ellipse">
            <a:avLst/>
          </a:prstGeom>
          <a:noFill/>
          <a:ln w="19050"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FE1F814-93C5-A70C-000E-7800AAFF9099}"/>
              </a:ext>
            </a:extLst>
          </p:cNvPr>
          <p:cNvSpPr txBox="1"/>
          <p:nvPr/>
        </p:nvSpPr>
        <p:spPr>
          <a:xfrm>
            <a:off x="234240" y="5854434"/>
            <a:ext cx="75127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after 42 is </a:t>
            </a:r>
            <a:r>
              <a:rPr lang="en-GB" sz="2400" spc="-65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______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.</a:t>
            </a:r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E68186-859B-F54D-2179-A03E8D331FB1}"/>
              </a:ext>
            </a:extLst>
          </p:cNvPr>
          <p:cNvSpPr txBox="1"/>
          <p:nvPr/>
        </p:nvSpPr>
        <p:spPr>
          <a:xfrm>
            <a:off x="5633720" y="5811457"/>
            <a:ext cx="79828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solidFill>
                  <a:srgbClr val="F76756"/>
                </a:solidFill>
                <a:latin typeface="Eyfs Full Font" panose="02000503000000000000" pitchFamily="2" charset="0"/>
              </a:rPr>
              <a:t>43</a:t>
            </a:r>
          </a:p>
        </p:txBody>
      </p:sp>
    </p:spTree>
    <p:extLst>
      <p:ext uri="{BB962C8B-B14F-4D97-AF65-F5344CB8AC3E}">
        <p14:creationId xmlns:p14="http://schemas.microsoft.com/office/powerpoint/2010/main" val="12765842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97466-3776-FFDD-A6DB-A3D45F628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F99C4947-6AD4-A685-C486-5E357B2D32F0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Learn…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00C52F-686C-CDED-719F-662CC07FAD06}"/>
              </a:ext>
            </a:extLst>
          </p:cNvPr>
          <p:cNvSpPr txBox="1"/>
          <p:nvPr/>
        </p:nvSpPr>
        <p:spPr>
          <a:xfrm>
            <a:off x="312961" y="944422"/>
            <a:ext cx="11478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Let’s practise counting backwards from 50 to 20 out loud.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403EA711-E0B1-9F12-9C85-558190AF3B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398" t="19838" r="-1" b="19202"/>
          <a:stretch>
            <a:fillRect/>
          </a:stretch>
        </p:blipFill>
        <p:spPr>
          <a:xfrm>
            <a:off x="33338" y="12700"/>
            <a:ext cx="974084" cy="627673"/>
          </a:xfrm>
          <a:prstGeom prst="rect">
            <a:avLst/>
          </a:prstGeom>
        </p:spPr>
      </p:pic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DCF7C11D-BC17-57C0-786A-ED964761D2A5}"/>
              </a:ext>
            </a:extLst>
          </p:cNvPr>
          <p:cNvGraphicFramePr>
            <a:graphicFrameLocks noGrp="1"/>
          </p:cNvGraphicFramePr>
          <p:nvPr/>
        </p:nvGraphicFramePr>
        <p:xfrm>
          <a:off x="2102054" y="2035119"/>
          <a:ext cx="7900360" cy="3899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0036">
                  <a:extLst>
                    <a:ext uri="{9D8B030D-6E8A-4147-A177-3AD203B41FA5}">
                      <a16:colId xmlns:a16="http://schemas.microsoft.com/office/drawing/2014/main" val="39310773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19210469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443761384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214069916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22479658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730303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160089427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188483812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41052207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24482761"/>
                    </a:ext>
                  </a:extLst>
                </a:gridCol>
              </a:tblGrid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198819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1520073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3237837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159660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9929311"/>
                  </a:ext>
                </a:extLst>
              </a:tr>
            </a:tbl>
          </a:graphicData>
        </a:graphic>
      </p:graphicFrame>
      <p:sp>
        <p:nvSpPr>
          <p:cNvPr id="15" name="Oval 14">
            <a:extLst>
              <a:ext uri="{FF2B5EF4-FFF2-40B4-BE49-F238E27FC236}">
                <a16:creationId xmlns:a16="http://schemas.microsoft.com/office/drawing/2014/main" id="{EDA5E8FA-9457-C20E-59E3-204A112AE264}"/>
              </a:ext>
            </a:extLst>
          </p:cNvPr>
          <p:cNvSpPr/>
          <p:nvPr/>
        </p:nvSpPr>
        <p:spPr>
          <a:xfrm>
            <a:off x="9256580" y="5181360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07698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7E3DA-0EE6-EC01-4A10-DBADD42102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536C98A-B58B-A37C-EAF9-FC42B710A64C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Learn…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DE1A2A-53D9-0FA5-0DC4-75E2674E5A2D}"/>
              </a:ext>
            </a:extLst>
          </p:cNvPr>
          <p:cNvSpPr txBox="1"/>
          <p:nvPr/>
        </p:nvSpPr>
        <p:spPr>
          <a:xfrm>
            <a:off x="312961" y="876688"/>
            <a:ext cx="1147854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We can now count backwards from any number.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The number that comes before 31 is 30.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F0567C70-437D-131F-58A4-3D80AF57F37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398" t="19838" r="-1" b="19202"/>
          <a:stretch>
            <a:fillRect/>
          </a:stretch>
        </p:blipFill>
        <p:spPr>
          <a:xfrm>
            <a:off x="33338" y="12700"/>
            <a:ext cx="974084" cy="627673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BC76F24D-3903-DD7D-3C57-0B2C82765FB7}"/>
              </a:ext>
            </a:extLst>
          </p:cNvPr>
          <p:cNvSpPr txBox="1"/>
          <p:nvPr/>
        </p:nvSpPr>
        <p:spPr>
          <a:xfrm>
            <a:off x="4773575" y="7630386"/>
            <a:ext cx="26448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 + 8 = 10</a:t>
            </a: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2F5977CC-72F0-A486-CAFE-B11156700BC9}"/>
              </a:ext>
            </a:extLst>
          </p:cNvPr>
          <p:cNvGraphicFramePr>
            <a:graphicFrameLocks noGrp="1"/>
          </p:cNvGraphicFramePr>
          <p:nvPr/>
        </p:nvGraphicFramePr>
        <p:xfrm>
          <a:off x="2102054" y="1815200"/>
          <a:ext cx="7900360" cy="3899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0036">
                  <a:extLst>
                    <a:ext uri="{9D8B030D-6E8A-4147-A177-3AD203B41FA5}">
                      <a16:colId xmlns:a16="http://schemas.microsoft.com/office/drawing/2014/main" val="39310773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19210469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443761384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214069916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22479658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730303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160089427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188483812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41052207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24482761"/>
                    </a:ext>
                  </a:extLst>
                </a:gridCol>
              </a:tblGrid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198819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1520073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3237837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159660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9929311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02851E2D-F111-3B6F-89D2-2357A7AF3361}"/>
              </a:ext>
            </a:extLst>
          </p:cNvPr>
          <p:cNvSpPr/>
          <p:nvPr/>
        </p:nvSpPr>
        <p:spPr>
          <a:xfrm>
            <a:off x="2135843" y="4182290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03918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4E06EE-07D1-C688-0860-6483DC7FD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026818BF-2999-A532-8F60-3C71FC0A4473}"/>
              </a:ext>
            </a:extLst>
          </p:cNvPr>
          <p:cNvSpPr txBox="1"/>
          <p:nvPr/>
        </p:nvSpPr>
        <p:spPr>
          <a:xfrm>
            <a:off x="4773575" y="7630386"/>
            <a:ext cx="26448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 + 8 = 10</a:t>
            </a: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3844FE1F-9A2E-AE4A-E279-7CA40E282858}"/>
              </a:ext>
            </a:extLst>
          </p:cNvPr>
          <p:cNvGraphicFramePr>
            <a:graphicFrameLocks noGrp="1"/>
          </p:cNvGraphicFramePr>
          <p:nvPr/>
        </p:nvGraphicFramePr>
        <p:xfrm>
          <a:off x="2102054" y="1091300"/>
          <a:ext cx="7900360" cy="3899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0036">
                  <a:extLst>
                    <a:ext uri="{9D8B030D-6E8A-4147-A177-3AD203B41FA5}">
                      <a16:colId xmlns:a16="http://schemas.microsoft.com/office/drawing/2014/main" val="39310773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19210469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443761384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214069916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22479658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730303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160089427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188483812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41052207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24482761"/>
                    </a:ext>
                  </a:extLst>
                </a:gridCol>
              </a:tblGrid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198819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1520073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3237837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159660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9929311"/>
                  </a:ext>
                </a:extLst>
              </a:tr>
            </a:tbl>
          </a:graphicData>
        </a:graphic>
      </p:graphicFrame>
      <p:sp>
        <p:nvSpPr>
          <p:cNvPr id="15" name="Title 1">
            <a:extLst>
              <a:ext uri="{FF2B5EF4-FFF2-40B4-BE49-F238E27FC236}">
                <a16:creationId xmlns:a16="http://schemas.microsoft.com/office/drawing/2014/main" id="{3BCC4F23-716D-6850-B063-222517618F6A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Practise…</a:t>
            </a:r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127B4525-9D72-65D1-AA1F-C4B3FA68219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534" b="23545"/>
          <a:stretch>
            <a:fillRect/>
          </a:stretch>
        </p:blipFill>
        <p:spPr>
          <a:xfrm>
            <a:off x="60293" y="57150"/>
            <a:ext cx="850953" cy="552450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FE8F344C-1063-E899-8445-8CE07DD5D4A8}"/>
              </a:ext>
            </a:extLst>
          </p:cNvPr>
          <p:cNvSpPr/>
          <p:nvPr/>
        </p:nvSpPr>
        <p:spPr>
          <a:xfrm>
            <a:off x="7672041" y="2681102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C931246-F74D-67FF-FED9-5B9F002AB9DA}"/>
              </a:ext>
            </a:extLst>
          </p:cNvPr>
          <p:cNvSpPr txBox="1"/>
          <p:nvPr/>
        </p:nvSpPr>
        <p:spPr>
          <a:xfrm>
            <a:off x="234240" y="5854434"/>
            <a:ext cx="75127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Poppins" panose="00000500000000000000" pitchFamily="2" charset="0"/>
              </a:rPr>
              <a:t>The number that comes before 28 is </a:t>
            </a:r>
            <a:r>
              <a:rPr kumimoji="0" lang="en-GB" sz="2400" b="0" i="0" u="none" strike="noStrike" kern="1200" cap="none" spc="-65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______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Eyfs Full Font" panose="02000503000000000000" pitchFamily="2" charset="0"/>
              <a:ea typeface="+mn-ea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8250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267AB6-7D64-B346-E242-5F6C8C2192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8F0B32CA-F4BE-2A93-5B60-06B9C76571C9}"/>
              </a:ext>
            </a:extLst>
          </p:cNvPr>
          <p:cNvSpPr txBox="1"/>
          <p:nvPr/>
        </p:nvSpPr>
        <p:spPr>
          <a:xfrm>
            <a:off x="4773575" y="7630386"/>
            <a:ext cx="26448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2 + 8 = 10</a:t>
            </a: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2C000679-DB8A-10A2-677A-09984347AF7B}"/>
              </a:ext>
            </a:extLst>
          </p:cNvPr>
          <p:cNvGraphicFramePr>
            <a:graphicFrameLocks noGrp="1"/>
          </p:cNvGraphicFramePr>
          <p:nvPr/>
        </p:nvGraphicFramePr>
        <p:xfrm>
          <a:off x="2102054" y="1091300"/>
          <a:ext cx="7900360" cy="38996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0036">
                  <a:extLst>
                    <a:ext uri="{9D8B030D-6E8A-4147-A177-3AD203B41FA5}">
                      <a16:colId xmlns:a16="http://schemas.microsoft.com/office/drawing/2014/main" val="39310773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19210469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443761384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214069916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22479658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7303030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160089427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3188483812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4105220755"/>
                    </a:ext>
                  </a:extLst>
                </a:gridCol>
                <a:gridCol w="790036">
                  <a:extLst>
                    <a:ext uri="{9D8B030D-6E8A-4147-A177-3AD203B41FA5}">
                      <a16:colId xmlns:a16="http://schemas.microsoft.com/office/drawing/2014/main" val="2324482761"/>
                    </a:ext>
                  </a:extLst>
                </a:gridCol>
              </a:tblGrid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 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6198819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19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1520073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29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3237837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39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159660"/>
                  </a:ext>
                </a:extLst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41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42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43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44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45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46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47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48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49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  <a:cs typeface="Poppins" panose="00000500000000000000" pitchFamily="2" charset="0"/>
                        </a:rPr>
                        <a:t>50</a:t>
                      </a:r>
                    </a:p>
                  </a:txBody>
                  <a:tcPr marL="87877" marR="87877" marT="53167" marB="53167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9929311"/>
                  </a:ext>
                </a:extLst>
              </a:tr>
            </a:tbl>
          </a:graphicData>
        </a:graphic>
      </p:graphicFrame>
      <p:sp>
        <p:nvSpPr>
          <p:cNvPr id="15" name="Title 1">
            <a:extLst>
              <a:ext uri="{FF2B5EF4-FFF2-40B4-BE49-F238E27FC236}">
                <a16:creationId xmlns:a16="http://schemas.microsoft.com/office/drawing/2014/main" id="{413C38BB-ED14-5232-B5DA-CA7612A8102B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Practise…</a:t>
            </a:r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E14D596F-2970-02CD-3258-97997E2A909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534" b="23545"/>
          <a:stretch>
            <a:fillRect/>
          </a:stretch>
        </p:blipFill>
        <p:spPr>
          <a:xfrm>
            <a:off x="60293" y="57150"/>
            <a:ext cx="850953" cy="552450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704840AF-41AD-478D-0630-7AFA08086B88}"/>
              </a:ext>
            </a:extLst>
          </p:cNvPr>
          <p:cNvSpPr/>
          <p:nvPr/>
        </p:nvSpPr>
        <p:spPr>
          <a:xfrm>
            <a:off x="6867630" y="2679803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4CC7400-D217-61C8-7698-8FBB46550DD7}"/>
              </a:ext>
            </a:extLst>
          </p:cNvPr>
          <p:cNvSpPr/>
          <p:nvPr/>
        </p:nvSpPr>
        <p:spPr>
          <a:xfrm>
            <a:off x="7664570" y="2679803"/>
            <a:ext cx="720000" cy="720000"/>
          </a:xfrm>
          <a:prstGeom prst="ellipse">
            <a:avLst/>
          </a:prstGeom>
          <a:noFill/>
          <a:ln w="12700"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7CD1A82-6906-5498-D2C7-5C8DE2EF38F2}"/>
              </a:ext>
            </a:extLst>
          </p:cNvPr>
          <p:cNvSpPr txBox="1"/>
          <p:nvPr/>
        </p:nvSpPr>
        <p:spPr>
          <a:xfrm>
            <a:off x="234240" y="5854434"/>
            <a:ext cx="75127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Poppins" panose="00000500000000000000" pitchFamily="2" charset="0"/>
              </a:rPr>
              <a:t>The number that comes before 28 is </a:t>
            </a:r>
            <a:r>
              <a:rPr kumimoji="0" lang="en-GB" sz="2400" b="0" i="0" u="none" strike="noStrike" kern="1200" cap="none" spc="-65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______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Eyfs Full Font" panose="02000503000000000000" pitchFamily="2" charset="0"/>
              <a:ea typeface="+mn-ea"/>
              <a:cs typeface="Poppins" panose="000005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573CD6-A59D-C473-4B12-4751A08263CB}"/>
              </a:ext>
            </a:extLst>
          </p:cNvPr>
          <p:cNvSpPr txBox="1"/>
          <p:nvPr/>
        </p:nvSpPr>
        <p:spPr>
          <a:xfrm>
            <a:off x="5633720" y="5811457"/>
            <a:ext cx="79828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+mn-cs"/>
              </a:rPr>
              <a:t>27</a:t>
            </a:r>
          </a:p>
        </p:txBody>
      </p:sp>
    </p:spTree>
    <p:extLst>
      <p:ext uri="{BB962C8B-B14F-4D97-AF65-F5344CB8AC3E}">
        <p14:creationId xmlns:p14="http://schemas.microsoft.com/office/powerpoint/2010/main" val="20640702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8ACBE5-C515-21FF-F94C-528D8175F9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4DD04706-74DE-9F63-26EB-2204EA10157D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Learn…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82D1D1-69BA-EF40-265F-F73244091C04}"/>
              </a:ext>
            </a:extLst>
          </p:cNvPr>
          <p:cNvSpPr txBox="1"/>
          <p:nvPr/>
        </p:nvSpPr>
        <p:spPr>
          <a:xfrm>
            <a:off x="520380" y="4804393"/>
            <a:ext cx="114785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The number that comes before 33 is 32.</a:t>
            </a:r>
            <a:r>
              <a:rPr kumimoji="0" lang="en-GB" sz="2400" b="0" i="0" u="none" strike="noStrike" kern="1200" cap="none" spc="-65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 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The number that comes after 33 is 34.</a:t>
            </a:r>
            <a:r>
              <a:rPr kumimoji="0" lang="en-GB" sz="2400" b="0" i="0" u="none" strike="noStrike" kern="1200" cap="none" spc="-65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   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7F9D64DC-7C68-77E2-0919-9620E09B922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398" t="19838" r="-1" b="19202"/>
          <a:stretch>
            <a:fillRect/>
          </a:stretch>
        </p:blipFill>
        <p:spPr>
          <a:xfrm>
            <a:off x="33338" y="12700"/>
            <a:ext cx="974084" cy="62767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3BE6A8B-AE22-C930-3FDF-A8C79DB4D0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2937883"/>
              </p:ext>
            </p:extLst>
          </p:nvPr>
        </p:nvGraphicFramePr>
        <p:xfrm>
          <a:off x="3439200" y="2565240"/>
          <a:ext cx="5400000" cy="10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581823840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550569777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87783268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314872996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739411345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788492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20986DB3-27D2-A198-36DE-CF2F501A627A}"/>
              </a:ext>
            </a:extLst>
          </p:cNvPr>
          <p:cNvSpPr txBox="1"/>
          <p:nvPr/>
        </p:nvSpPr>
        <p:spPr>
          <a:xfrm>
            <a:off x="312961" y="944422"/>
            <a:ext cx="114785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We can use the number track to find numbers that come before or after another number.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9165878-D9FC-650F-4056-3381D06F6DFB}"/>
              </a:ext>
            </a:extLst>
          </p:cNvPr>
          <p:cNvSpPr/>
          <p:nvPr/>
        </p:nvSpPr>
        <p:spPr>
          <a:xfrm>
            <a:off x="5847806" y="2815771"/>
            <a:ext cx="612000" cy="612000"/>
          </a:xfrm>
          <a:prstGeom prst="ellipse">
            <a:avLst/>
          </a:prstGeom>
          <a:noFill/>
          <a:ln w="1905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Arrow: U-Turn 14">
            <a:extLst>
              <a:ext uri="{FF2B5EF4-FFF2-40B4-BE49-F238E27FC236}">
                <a16:creationId xmlns:a16="http://schemas.microsoft.com/office/drawing/2014/main" id="{6918A9C9-7EB3-6B62-75EB-E213544902C2}"/>
              </a:ext>
            </a:extLst>
          </p:cNvPr>
          <p:cNvSpPr/>
          <p:nvPr/>
        </p:nvSpPr>
        <p:spPr>
          <a:xfrm flipH="1">
            <a:off x="4986019" y="1854610"/>
            <a:ext cx="1184313" cy="655546"/>
          </a:xfrm>
          <a:prstGeom prst="uturnArrow">
            <a:avLst>
              <a:gd name="adj1" fmla="val 2842"/>
              <a:gd name="adj2" fmla="val 10107"/>
              <a:gd name="adj3" fmla="val 25000"/>
              <a:gd name="adj4" fmla="val 21955"/>
              <a:gd name="adj5" fmla="val 100000"/>
            </a:avLst>
          </a:prstGeom>
          <a:solidFill>
            <a:srgbClr val="00ABC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Arrow: U-Turn 15">
            <a:extLst>
              <a:ext uri="{FF2B5EF4-FFF2-40B4-BE49-F238E27FC236}">
                <a16:creationId xmlns:a16="http://schemas.microsoft.com/office/drawing/2014/main" id="{489D6DB0-6191-792D-C327-6B2B3B192723}"/>
              </a:ext>
            </a:extLst>
          </p:cNvPr>
          <p:cNvSpPr/>
          <p:nvPr/>
        </p:nvSpPr>
        <p:spPr>
          <a:xfrm>
            <a:off x="6154810" y="1854610"/>
            <a:ext cx="1184313" cy="655546"/>
          </a:xfrm>
          <a:prstGeom prst="uturnArrow">
            <a:avLst>
              <a:gd name="adj1" fmla="val 2842"/>
              <a:gd name="adj2" fmla="val 10107"/>
              <a:gd name="adj3" fmla="val 25000"/>
              <a:gd name="adj4" fmla="val 21955"/>
              <a:gd name="adj5" fmla="val 100000"/>
            </a:avLst>
          </a:prstGeom>
          <a:solidFill>
            <a:srgbClr val="00ABC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8927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940F09-DF23-86ED-4E49-11B7876C7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B9E7F9A9-13DF-9921-294D-153F3B840851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Practise…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CA7CC88B-8A8F-015C-6281-F7879F8FCDB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534" b="23545"/>
          <a:stretch>
            <a:fillRect/>
          </a:stretch>
        </p:blipFill>
        <p:spPr>
          <a:xfrm>
            <a:off x="60293" y="57150"/>
            <a:ext cx="850953" cy="5524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907BE7-5DBE-7F4C-43D4-070950B28E4E}"/>
              </a:ext>
            </a:extLst>
          </p:cNvPr>
          <p:cNvSpPr txBox="1"/>
          <p:nvPr/>
        </p:nvSpPr>
        <p:spPr>
          <a:xfrm>
            <a:off x="312961" y="944422"/>
            <a:ext cx="11478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U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se the number track to complete these sentences.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0CAB473-0D33-F522-5EA4-03665831C9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1954730"/>
              </p:ext>
            </p:extLst>
          </p:nvPr>
        </p:nvGraphicFramePr>
        <p:xfrm>
          <a:off x="3439200" y="2565240"/>
          <a:ext cx="5400000" cy="10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1436232866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079128237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581823840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550569777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877832682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7884928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403C258E-4032-15E8-D7BB-E6DF3960A9AC}"/>
              </a:ext>
            </a:extLst>
          </p:cNvPr>
          <p:cNvSpPr txBox="1"/>
          <p:nvPr/>
        </p:nvSpPr>
        <p:spPr>
          <a:xfrm>
            <a:off x="234240" y="5854434"/>
            <a:ext cx="75127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</a:t>
            </a:r>
            <a:r>
              <a:rPr lang="en-GB" sz="3200" dirty="0">
                <a:solidFill>
                  <a:srgbClr val="1183B8"/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after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 41 is </a:t>
            </a:r>
            <a:r>
              <a:rPr lang="en-GB" sz="2400" spc="-65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______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.</a:t>
            </a:r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5E6859-4612-FC55-5769-C37ED0660C58}"/>
              </a:ext>
            </a:extLst>
          </p:cNvPr>
          <p:cNvSpPr txBox="1"/>
          <p:nvPr/>
        </p:nvSpPr>
        <p:spPr>
          <a:xfrm>
            <a:off x="234240" y="4804393"/>
            <a:ext cx="75127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</a:t>
            </a:r>
            <a:r>
              <a:rPr lang="en-GB" sz="3200" dirty="0">
                <a:solidFill>
                  <a:srgbClr val="6FBA6C"/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before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 39 is </a:t>
            </a:r>
            <a:r>
              <a:rPr lang="en-GB" sz="2400" spc="-65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______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.</a:t>
            </a:r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7AD27A-3872-BA66-F481-3D6A41D7C502}"/>
              </a:ext>
            </a:extLst>
          </p:cNvPr>
          <p:cNvSpPr/>
          <p:nvPr/>
        </p:nvSpPr>
        <p:spPr>
          <a:xfrm>
            <a:off x="6859241" y="2743303"/>
            <a:ext cx="720000" cy="720000"/>
          </a:xfrm>
          <a:prstGeom prst="ellipse">
            <a:avLst/>
          </a:prstGeom>
          <a:noFill/>
          <a:ln w="12700">
            <a:solidFill>
              <a:srgbClr val="1183B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D603D7C-7FD6-EBF8-B1D2-4C0926F5E990}"/>
              </a:ext>
            </a:extLst>
          </p:cNvPr>
          <p:cNvSpPr/>
          <p:nvPr/>
        </p:nvSpPr>
        <p:spPr>
          <a:xfrm>
            <a:off x="4687621" y="2743303"/>
            <a:ext cx="720000" cy="720000"/>
          </a:xfrm>
          <a:prstGeom prst="ellipse">
            <a:avLst/>
          </a:prstGeom>
          <a:noFill/>
          <a:ln w="12700">
            <a:solidFill>
              <a:srgbClr val="6FBA6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57200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9DDE2-024A-4BD1-3A45-36837E775E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00559B8D-3E98-EB8A-7539-4F3B7DF1B07D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Practise…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9CCD4287-D365-6B81-57D6-D3F4F10B3EA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534" b="23545"/>
          <a:stretch>
            <a:fillRect/>
          </a:stretch>
        </p:blipFill>
        <p:spPr>
          <a:xfrm>
            <a:off x="60293" y="57150"/>
            <a:ext cx="850953" cy="5524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533EB5D-1A46-5CC2-823D-70F75319A1BA}"/>
              </a:ext>
            </a:extLst>
          </p:cNvPr>
          <p:cNvSpPr txBox="1"/>
          <p:nvPr/>
        </p:nvSpPr>
        <p:spPr>
          <a:xfrm>
            <a:off x="312961" y="944422"/>
            <a:ext cx="114785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U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se the number track to complete these sentences.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384704D-B80C-B8C5-23E4-58F64F0F20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9100988"/>
              </p:ext>
            </p:extLst>
          </p:nvPr>
        </p:nvGraphicFramePr>
        <p:xfrm>
          <a:off x="3439200" y="2565240"/>
          <a:ext cx="5400000" cy="10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1436232866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079128237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581823840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550569777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877832682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7884928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5A05F82C-1164-DFE9-EF87-A03296FC70AE}"/>
              </a:ext>
            </a:extLst>
          </p:cNvPr>
          <p:cNvSpPr txBox="1"/>
          <p:nvPr/>
        </p:nvSpPr>
        <p:spPr>
          <a:xfrm>
            <a:off x="234240" y="5854434"/>
            <a:ext cx="75127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</a:t>
            </a:r>
            <a:r>
              <a:rPr lang="en-GB" sz="3200" dirty="0">
                <a:solidFill>
                  <a:srgbClr val="1183B8"/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after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 41 is </a:t>
            </a:r>
            <a:r>
              <a:rPr lang="en-GB" sz="2400" spc="-65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______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.</a:t>
            </a:r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53E0A9D-61F8-2C7C-CA5C-3876CAA64D2C}"/>
              </a:ext>
            </a:extLst>
          </p:cNvPr>
          <p:cNvSpPr txBox="1"/>
          <p:nvPr/>
        </p:nvSpPr>
        <p:spPr>
          <a:xfrm>
            <a:off x="234240" y="4804393"/>
            <a:ext cx="75127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The number that comes </a:t>
            </a:r>
            <a:r>
              <a:rPr lang="en-GB" sz="3200" dirty="0">
                <a:solidFill>
                  <a:srgbClr val="6FBA6C"/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before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 39 is </a:t>
            </a:r>
            <a:r>
              <a:rPr lang="en-GB" sz="2400" spc="-65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______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 .</a:t>
            </a:r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  <a:latin typeface="Eyfs Full Font" panose="02000503000000000000" pitchFamily="2" charset="0"/>
              <a:cs typeface="Poppins" panose="00000500000000000000" pitchFamily="2" charset="0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839060C-50E4-E013-2C10-D0A4B5FEC53A}"/>
              </a:ext>
            </a:extLst>
          </p:cNvPr>
          <p:cNvSpPr/>
          <p:nvPr/>
        </p:nvSpPr>
        <p:spPr>
          <a:xfrm>
            <a:off x="7935870" y="2743303"/>
            <a:ext cx="720000" cy="720000"/>
          </a:xfrm>
          <a:prstGeom prst="ellipse">
            <a:avLst/>
          </a:prstGeom>
          <a:noFill/>
          <a:ln w="12700"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0C2C3BE-D6E9-CC79-CF09-4C28CDBE32BA}"/>
              </a:ext>
            </a:extLst>
          </p:cNvPr>
          <p:cNvSpPr/>
          <p:nvPr/>
        </p:nvSpPr>
        <p:spPr>
          <a:xfrm>
            <a:off x="3625739" y="2743303"/>
            <a:ext cx="720000" cy="720000"/>
          </a:xfrm>
          <a:prstGeom prst="ellipse">
            <a:avLst/>
          </a:prstGeom>
          <a:noFill/>
          <a:ln w="12700"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Arrow: U-Turn 1">
            <a:extLst>
              <a:ext uri="{FF2B5EF4-FFF2-40B4-BE49-F238E27FC236}">
                <a16:creationId xmlns:a16="http://schemas.microsoft.com/office/drawing/2014/main" id="{DB97F687-ACC4-CDE0-A8FF-41976D9E7AFF}"/>
              </a:ext>
            </a:extLst>
          </p:cNvPr>
          <p:cNvSpPr/>
          <p:nvPr/>
        </p:nvSpPr>
        <p:spPr>
          <a:xfrm flipH="1">
            <a:off x="3944619" y="1854610"/>
            <a:ext cx="1184313" cy="655546"/>
          </a:xfrm>
          <a:prstGeom prst="uturnArrow">
            <a:avLst>
              <a:gd name="adj1" fmla="val 2842"/>
              <a:gd name="adj2" fmla="val 10107"/>
              <a:gd name="adj3" fmla="val 25000"/>
              <a:gd name="adj4" fmla="val 21955"/>
              <a:gd name="adj5" fmla="val 100000"/>
            </a:avLst>
          </a:prstGeom>
          <a:solidFill>
            <a:srgbClr val="F76756"/>
          </a:solidFill>
          <a:ln w="9525"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Arrow: U-Turn 3">
            <a:extLst>
              <a:ext uri="{FF2B5EF4-FFF2-40B4-BE49-F238E27FC236}">
                <a16:creationId xmlns:a16="http://schemas.microsoft.com/office/drawing/2014/main" id="{30549D50-5C65-9583-1E57-ED806CC049FA}"/>
              </a:ext>
            </a:extLst>
          </p:cNvPr>
          <p:cNvSpPr/>
          <p:nvPr/>
        </p:nvSpPr>
        <p:spPr>
          <a:xfrm>
            <a:off x="7208910" y="1854610"/>
            <a:ext cx="1184313" cy="655546"/>
          </a:xfrm>
          <a:prstGeom prst="uturnArrow">
            <a:avLst>
              <a:gd name="adj1" fmla="val 2842"/>
              <a:gd name="adj2" fmla="val 10107"/>
              <a:gd name="adj3" fmla="val 25000"/>
              <a:gd name="adj4" fmla="val 21955"/>
              <a:gd name="adj5" fmla="val 100000"/>
            </a:avLst>
          </a:prstGeom>
          <a:solidFill>
            <a:srgbClr val="F76756"/>
          </a:solidFill>
          <a:ln w="9525"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DC4C95-0A65-96C9-D394-1D8FA84B02C8}"/>
              </a:ext>
            </a:extLst>
          </p:cNvPr>
          <p:cNvSpPr txBox="1"/>
          <p:nvPr/>
        </p:nvSpPr>
        <p:spPr>
          <a:xfrm>
            <a:off x="5633720" y="5811457"/>
            <a:ext cx="79828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+mn-cs"/>
              </a:rPr>
              <a:t>42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0FDCE9-5AC3-4B41-8410-9AB79CF681A2}"/>
              </a:ext>
            </a:extLst>
          </p:cNvPr>
          <p:cNvSpPr txBox="1"/>
          <p:nvPr/>
        </p:nvSpPr>
        <p:spPr>
          <a:xfrm>
            <a:off x="5633720" y="4745906"/>
            <a:ext cx="79828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+mn-cs"/>
              </a:rPr>
              <a:t>38</a:t>
            </a:r>
          </a:p>
        </p:txBody>
      </p:sp>
    </p:spTree>
    <p:extLst>
      <p:ext uri="{BB962C8B-B14F-4D97-AF65-F5344CB8AC3E}">
        <p14:creationId xmlns:p14="http://schemas.microsoft.com/office/powerpoint/2010/main" val="4277314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" grpId="0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001BE-AD3E-5B25-098F-2B057E786C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A001501D-D91A-9147-4721-5883574D66FE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Learn…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7D85ACBA-E4A3-8516-5E50-D7B1D93DA98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398" t="19838" r="-1" b="19202"/>
          <a:stretch>
            <a:fillRect/>
          </a:stretch>
        </p:blipFill>
        <p:spPr>
          <a:xfrm>
            <a:off x="33338" y="12700"/>
            <a:ext cx="974084" cy="6276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8583AAA-312F-3BDC-5820-7D9281F661D8}"/>
              </a:ext>
            </a:extLst>
          </p:cNvPr>
          <p:cNvSpPr txBox="1"/>
          <p:nvPr/>
        </p:nvSpPr>
        <p:spPr>
          <a:xfrm>
            <a:off x="312961" y="944422"/>
            <a:ext cx="1147854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can use number tracks to identify missing numbers. 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This number track is counting backwards as the numbers are getting smaller.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2FC0877-DE63-AD7B-CCC1-236025442F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6646700"/>
              </p:ext>
            </p:extLst>
          </p:nvPr>
        </p:nvGraphicFramePr>
        <p:xfrm>
          <a:off x="1324069" y="2740336"/>
          <a:ext cx="9818180" cy="8925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1818">
                  <a:extLst>
                    <a:ext uri="{9D8B030D-6E8A-4147-A177-3AD203B41FA5}">
                      <a16:colId xmlns:a16="http://schemas.microsoft.com/office/drawing/2014/main" val="922302164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89328952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43623286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079128237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581823840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550569777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2877832682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331487299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2739411345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3727834781"/>
                    </a:ext>
                  </a:extLst>
                </a:gridCol>
              </a:tblGrid>
              <a:tr h="892562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F76756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7884928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AA6926D8-E0EB-3B0B-5C09-4BEE61C9C745}"/>
              </a:ext>
            </a:extLst>
          </p:cNvPr>
          <p:cNvSpPr txBox="1"/>
          <p:nvPr/>
        </p:nvSpPr>
        <p:spPr>
          <a:xfrm>
            <a:off x="3377217" y="2908977"/>
            <a:ext cx="79828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+mn-cs"/>
              </a:rPr>
              <a:t>47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745BD0-8310-5F36-25E7-5711258F3FDD}"/>
              </a:ext>
            </a:extLst>
          </p:cNvPr>
          <p:cNvSpPr txBox="1"/>
          <p:nvPr/>
        </p:nvSpPr>
        <p:spPr>
          <a:xfrm>
            <a:off x="6302391" y="2908977"/>
            <a:ext cx="79828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+mn-cs"/>
              </a:rPr>
              <a:t>44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734F49-BC5C-A1DB-0B81-2C606F28F56A}"/>
              </a:ext>
            </a:extLst>
          </p:cNvPr>
          <p:cNvSpPr txBox="1"/>
          <p:nvPr/>
        </p:nvSpPr>
        <p:spPr>
          <a:xfrm>
            <a:off x="8278933" y="2908977"/>
            <a:ext cx="79828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+mn-cs"/>
              </a:rPr>
              <a:t>42</a:t>
            </a:r>
          </a:p>
        </p:txBody>
      </p:sp>
    </p:spTree>
    <p:extLst>
      <p:ext uri="{BB962C8B-B14F-4D97-AF65-F5344CB8AC3E}">
        <p14:creationId xmlns:p14="http://schemas.microsoft.com/office/powerpoint/2010/main" val="343316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F2D1F4-341E-2CDD-F65C-ABBEFAD52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90735E11-F173-710B-4D01-69EBB48E9092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Learn…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032C2DFE-5892-306A-B9EA-F6DA55BE31F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398" t="19838" r="-1" b="19202"/>
          <a:stretch>
            <a:fillRect/>
          </a:stretch>
        </p:blipFill>
        <p:spPr>
          <a:xfrm>
            <a:off x="33338" y="12700"/>
            <a:ext cx="974084" cy="6276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3CE9D6A-94B3-A3A1-7C84-E93572673D0F}"/>
              </a:ext>
            </a:extLst>
          </p:cNvPr>
          <p:cNvSpPr txBox="1"/>
          <p:nvPr/>
        </p:nvSpPr>
        <p:spPr>
          <a:xfrm>
            <a:off x="312961" y="944422"/>
            <a:ext cx="1147854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can use number tracks to identify missing numbers. </a:t>
            </a: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This number track is counting forwards as the numbers are getting bigger.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D5BA1A9-9491-F8A9-56C6-DCB237B9D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6992557"/>
              </p:ext>
            </p:extLst>
          </p:nvPr>
        </p:nvGraphicFramePr>
        <p:xfrm>
          <a:off x="1324069" y="2740336"/>
          <a:ext cx="9818180" cy="8925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1818">
                  <a:extLst>
                    <a:ext uri="{9D8B030D-6E8A-4147-A177-3AD203B41FA5}">
                      <a16:colId xmlns:a16="http://schemas.microsoft.com/office/drawing/2014/main" val="922302164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89328952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43623286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079128237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581823840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550569777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2877832682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331487299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2739411345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3727834781"/>
                    </a:ext>
                  </a:extLst>
                </a:gridCol>
              </a:tblGrid>
              <a:tr h="892562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Eyfs Full Font" panose="02000503000000000000" pitchFamily="2" charset="0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28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27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26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7884928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AC4EBC52-8A7F-9675-48A6-FAC4FB073F32}"/>
              </a:ext>
            </a:extLst>
          </p:cNvPr>
          <p:cNvSpPr txBox="1"/>
          <p:nvPr/>
        </p:nvSpPr>
        <p:spPr>
          <a:xfrm>
            <a:off x="2418573" y="2908977"/>
            <a:ext cx="79828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+mn-cs"/>
              </a:rPr>
              <a:t>32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0D481A-CE7A-6BB7-05C6-75DD92A84529}"/>
              </a:ext>
            </a:extLst>
          </p:cNvPr>
          <p:cNvSpPr txBox="1"/>
          <p:nvPr/>
        </p:nvSpPr>
        <p:spPr>
          <a:xfrm>
            <a:off x="5358492" y="2908977"/>
            <a:ext cx="79828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+mn-cs"/>
              </a:rPr>
              <a:t>29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1D2A901-4652-2DFF-DC0C-CAB0C640D62D}"/>
              </a:ext>
            </a:extLst>
          </p:cNvPr>
          <p:cNvSpPr txBox="1"/>
          <p:nvPr/>
        </p:nvSpPr>
        <p:spPr>
          <a:xfrm>
            <a:off x="9281822" y="2908977"/>
            <a:ext cx="79828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+mn-cs"/>
              </a:rPr>
              <a:t>25</a:t>
            </a:r>
          </a:p>
        </p:txBody>
      </p:sp>
    </p:spTree>
    <p:extLst>
      <p:ext uri="{BB962C8B-B14F-4D97-AF65-F5344CB8AC3E}">
        <p14:creationId xmlns:p14="http://schemas.microsoft.com/office/powerpoint/2010/main" val="1308953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28F3DD-25BD-BC7B-0D0F-785A5AF1D9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68144DDD-7E65-490F-C09D-90C14558BCAB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Practise…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5C56FC-ACEC-4AB7-3049-77B20176D9FB}"/>
              </a:ext>
            </a:extLst>
          </p:cNvPr>
          <p:cNvSpPr txBox="1"/>
          <p:nvPr/>
        </p:nvSpPr>
        <p:spPr>
          <a:xfrm>
            <a:off x="312961" y="944422"/>
            <a:ext cx="114785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Complete the number tracks. Say the numbers out loud.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D754CEF2-B935-DAAE-C30F-E708EBF3BE4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534" b="23545"/>
          <a:stretch>
            <a:fillRect/>
          </a:stretch>
        </p:blipFill>
        <p:spPr>
          <a:xfrm>
            <a:off x="60293" y="57150"/>
            <a:ext cx="850953" cy="552450"/>
          </a:xfrm>
          <a:prstGeom prst="rect">
            <a:avLst/>
          </a:prstGeom>
        </p:spPr>
      </p:pic>
      <p:graphicFrame>
        <p:nvGraphicFramePr>
          <p:cNvPr id="113" name="Table 112">
            <a:extLst>
              <a:ext uri="{FF2B5EF4-FFF2-40B4-BE49-F238E27FC236}">
                <a16:creationId xmlns:a16="http://schemas.microsoft.com/office/drawing/2014/main" id="{A82B91E7-7D63-6054-37EC-059319CBF7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6381850"/>
              </p:ext>
            </p:extLst>
          </p:nvPr>
        </p:nvGraphicFramePr>
        <p:xfrm>
          <a:off x="1324069" y="1884928"/>
          <a:ext cx="9818180" cy="8925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1818">
                  <a:extLst>
                    <a:ext uri="{9D8B030D-6E8A-4147-A177-3AD203B41FA5}">
                      <a16:colId xmlns:a16="http://schemas.microsoft.com/office/drawing/2014/main" val="922302164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89328952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43623286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079128237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581823840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550569777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2877832682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331487299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2739411345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3727834781"/>
                    </a:ext>
                  </a:extLst>
                </a:gridCol>
              </a:tblGrid>
              <a:tr h="892562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26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29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7884928"/>
                  </a:ext>
                </a:extLst>
              </a:tr>
            </a:tbl>
          </a:graphicData>
        </a:graphic>
      </p:graphicFrame>
      <p:sp>
        <p:nvSpPr>
          <p:cNvPr id="116" name="TextBox 115">
            <a:extLst>
              <a:ext uri="{FF2B5EF4-FFF2-40B4-BE49-F238E27FC236}">
                <a16:creationId xmlns:a16="http://schemas.microsoft.com/office/drawing/2014/main" id="{2A383973-0762-E2CF-DFE4-DF6F620B3A8D}"/>
              </a:ext>
            </a:extLst>
          </p:cNvPr>
          <p:cNvSpPr txBox="1"/>
          <p:nvPr/>
        </p:nvSpPr>
        <p:spPr>
          <a:xfrm>
            <a:off x="493920" y="2038821"/>
            <a:ext cx="5558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+mn-cs"/>
              </a:rPr>
              <a:t>A.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65FA96D5-C95F-3447-2F69-EE80414C2BF0}"/>
              </a:ext>
            </a:extLst>
          </p:cNvPr>
          <p:cNvSpPr txBox="1"/>
          <p:nvPr/>
        </p:nvSpPr>
        <p:spPr>
          <a:xfrm>
            <a:off x="493920" y="3531037"/>
            <a:ext cx="5558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+mn-cs"/>
              </a:rPr>
              <a:t>B.</a:t>
            </a:r>
          </a:p>
        </p:txBody>
      </p:sp>
      <p:graphicFrame>
        <p:nvGraphicFramePr>
          <p:cNvPr id="118" name="Table 117">
            <a:extLst>
              <a:ext uri="{FF2B5EF4-FFF2-40B4-BE49-F238E27FC236}">
                <a16:creationId xmlns:a16="http://schemas.microsoft.com/office/drawing/2014/main" id="{529A370E-3029-27C8-E4AB-C77DA0AD78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5152772"/>
              </p:ext>
            </p:extLst>
          </p:nvPr>
        </p:nvGraphicFramePr>
        <p:xfrm>
          <a:off x="1324069" y="3377144"/>
          <a:ext cx="9818180" cy="8925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1818">
                  <a:extLst>
                    <a:ext uri="{9D8B030D-6E8A-4147-A177-3AD203B41FA5}">
                      <a16:colId xmlns:a16="http://schemas.microsoft.com/office/drawing/2014/main" val="922302164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89328952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43623286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079128237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581823840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550569777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2877832682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331487299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2739411345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3727834781"/>
                    </a:ext>
                  </a:extLst>
                </a:gridCol>
              </a:tblGrid>
              <a:tr h="892562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7884928"/>
                  </a:ext>
                </a:extLst>
              </a:tr>
            </a:tbl>
          </a:graphicData>
        </a:graphic>
      </p:graphicFrame>
      <p:sp>
        <p:nvSpPr>
          <p:cNvPr id="119" name="TextBox 118">
            <a:extLst>
              <a:ext uri="{FF2B5EF4-FFF2-40B4-BE49-F238E27FC236}">
                <a16:creationId xmlns:a16="http://schemas.microsoft.com/office/drawing/2014/main" id="{8CD16C13-D653-EAE2-C682-61336C08EDBA}"/>
              </a:ext>
            </a:extLst>
          </p:cNvPr>
          <p:cNvSpPr txBox="1"/>
          <p:nvPr/>
        </p:nvSpPr>
        <p:spPr>
          <a:xfrm>
            <a:off x="486300" y="5023253"/>
            <a:ext cx="5558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+mn-cs"/>
              </a:rPr>
              <a:t>C.</a:t>
            </a:r>
          </a:p>
        </p:txBody>
      </p:sp>
      <p:graphicFrame>
        <p:nvGraphicFramePr>
          <p:cNvPr id="122" name="Table 121">
            <a:extLst>
              <a:ext uri="{FF2B5EF4-FFF2-40B4-BE49-F238E27FC236}">
                <a16:creationId xmlns:a16="http://schemas.microsoft.com/office/drawing/2014/main" id="{FB756178-4D59-A3E2-BBD2-2789065F86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2502726"/>
              </p:ext>
            </p:extLst>
          </p:nvPr>
        </p:nvGraphicFramePr>
        <p:xfrm>
          <a:off x="1316449" y="4869359"/>
          <a:ext cx="9818180" cy="8925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1818">
                  <a:extLst>
                    <a:ext uri="{9D8B030D-6E8A-4147-A177-3AD203B41FA5}">
                      <a16:colId xmlns:a16="http://schemas.microsoft.com/office/drawing/2014/main" val="922302164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89328952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43623286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079128237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581823840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550569777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2877832682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331487299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2739411345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3727834781"/>
                    </a:ext>
                  </a:extLst>
                </a:gridCol>
              </a:tblGrid>
              <a:tr h="892562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28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rgbClr val="404040"/>
                        </a:solidFill>
                        <a:latin typeface="Eyfs Full Font" panose="02000503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78849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6255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980ABE-DAFE-3286-F6B9-4A90CFFDD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CA2F82D2-A6FD-D395-E43A-C30BF6AFB3B2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Practise…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3A4F3E3-E590-AA3C-C503-4433BF11C206}"/>
              </a:ext>
            </a:extLst>
          </p:cNvPr>
          <p:cNvSpPr txBox="1"/>
          <p:nvPr/>
        </p:nvSpPr>
        <p:spPr>
          <a:xfrm>
            <a:off x="312961" y="944422"/>
            <a:ext cx="114785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Complete the number tracks. Say the numbers out loud.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4719830-95B6-024E-36E2-87CA061F141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1534" b="23545"/>
          <a:stretch>
            <a:fillRect/>
          </a:stretch>
        </p:blipFill>
        <p:spPr>
          <a:xfrm>
            <a:off x="60293" y="57150"/>
            <a:ext cx="850953" cy="552450"/>
          </a:xfrm>
          <a:prstGeom prst="rect">
            <a:avLst/>
          </a:prstGeom>
        </p:spPr>
      </p:pic>
      <p:graphicFrame>
        <p:nvGraphicFramePr>
          <p:cNvPr id="113" name="Table 112">
            <a:extLst>
              <a:ext uri="{FF2B5EF4-FFF2-40B4-BE49-F238E27FC236}">
                <a16:creationId xmlns:a16="http://schemas.microsoft.com/office/drawing/2014/main" id="{2A2AA1C2-DE5B-E08E-FCD3-2124C8BD9E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605043"/>
              </p:ext>
            </p:extLst>
          </p:nvPr>
        </p:nvGraphicFramePr>
        <p:xfrm>
          <a:off x="1324069" y="1884928"/>
          <a:ext cx="9818180" cy="8925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1818">
                  <a:extLst>
                    <a:ext uri="{9D8B030D-6E8A-4147-A177-3AD203B41FA5}">
                      <a16:colId xmlns:a16="http://schemas.microsoft.com/office/drawing/2014/main" val="922302164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89328952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43623286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079128237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581823840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550569777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2877832682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331487299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2739411345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3727834781"/>
                    </a:ext>
                  </a:extLst>
                </a:gridCol>
              </a:tblGrid>
              <a:tr h="892562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21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22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25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26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27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28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29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7884928"/>
                  </a:ext>
                </a:extLst>
              </a:tr>
            </a:tbl>
          </a:graphicData>
        </a:graphic>
      </p:graphicFrame>
      <p:sp>
        <p:nvSpPr>
          <p:cNvPr id="116" name="TextBox 115">
            <a:extLst>
              <a:ext uri="{FF2B5EF4-FFF2-40B4-BE49-F238E27FC236}">
                <a16:creationId xmlns:a16="http://schemas.microsoft.com/office/drawing/2014/main" id="{F96E3D21-B338-62A5-50A6-79ACC5B989FC}"/>
              </a:ext>
            </a:extLst>
          </p:cNvPr>
          <p:cNvSpPr txBox="1"/>
          <p:nvPr/>
        </p:nvSpPr>
        <p:spPr>
          <a:xfrm>
            <a:off x="493920" y="2038821"/>
            <a:ext cx="5558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+mn-cs"/>
              </a:rPr>
              <a:t>A.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A17C4B8B-7441-5A9F-B98F-4359A14CB0BF}"/>
              </a:ext>
            </a:extLst>
          </p:cNvPr>
          <p:cNvSpPr txBox="1"/>
          <p:nvPr/>
        </p:nvSpPr>
        <p:spPr>
          <a:xfrm>
            <a:off x="493920" y="3531037"/>
            <a:ext cx="5558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+mn-cs"/>
              </a:rPr>
              <a:t>B.</a:t>
            </a:r>
          </a:p>
        </p:txBody>
      </p:sp>
      <p:graphicFrame>
        <p:nvGraphicFramePr>
          <p:cNvPr id="118" name="Table 117">
            <a:extLst>
              <a:ext uri="{FF2B5EF4-FFF2-40B4-BE49-F238E27FC236}">
                <a16:creationId xmlns:a16="http://schemas.microsoft.com/office/drawing/2014/main" id="{1222ADDA-D7BE-DE6E-619F-B4B49EAA96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57597"/>
              </p:ext>
            </p:extLst>
          </p:nvPr>
        </p:nvGraphicFramePr>
        <p:xfrm>
          <a:off x="1324069" y="3377144"/>
          <a:ext cx="9818180" cy="8925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1818">
                  <a:extLst>
                    <a:ext uri="{9D8B030D-6E8A-4147-A177-3AD203B41FA5}">
                      <a16:colId xmlns:a16="http://schemas.microsoft.com/office/drawing/2014/main" val="922302164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89328952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43623286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079128237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581823840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550569777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2877832682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331487299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2739411345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3727834781"/>
                    </a:ext>
                  </a:extLst>
                </a:gridCol>
              </a:tblGrid>
              <a:tr h="892562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41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39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38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35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33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7884928"/>
                  </a:ext>
                </a:extLst>
              </a:tr>
            </a:tbl>
          </a:graphicData>
        </a:graphic>
      </p:graphicFrame>
      <p:sp>
        <p:nvSpPr>
          <p:cNvPr id="119" name="TextBox 118">
            <a:extLst>
              <a:ext uri="{FF2B5EF4-FFF2-40B4-BE49-F238E27FC236}">
                <a16:creationId xmlns:a16="http://schemas.microsoft.com/office/drawing/2014/main" id="{7FDBEBEF-863B-F0E1-8CFB-D115E436C1E6}"/>
              </a:ext>
            </a:extLst>
          </p:cNvPr>
          <p:cNvSpPr txBox="1"/>
          <p:nvPr/>
        </p:nvSpPr>
        <p:spPr>
          <a:xfrm>
            <a:off x="486300" y="5023253"/>
            <a:ext cx="5558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+mn-cs"/>
              </a:rPr>
              <a:t>C.</a:t>
            </a:r>
          </a:p>
        </p:txBody>
      </p:sp>
      <p:graphicFrame>
        <p:nvGraphicFramePr>
          <p:cNvPr id="122" name="Table 121">
            <a:extLst>
              <a:ext uri="{FF2B5EF4-FFF2-40B4-BE49-F238E27FC236}">
                <a16:creationId xmlns:a16="http://schemas.microsoft.com/office/drawing/2014/main" id="{7BD013D6-6129-0B5F-03EB-EA43133B2D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0043396"/>
              </p:ext>
            </p:extLst>
          </p:nvPr>
        </p:nvGraphicFramePr>
        <p:xfrm>
          <a:off x="1316449" y="4869359"/>
          <a:ext cx="9818180" cy="8925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1818">
                  <a:extLst>
                    <a:ext uri="{9D8B030D-6E8A-4147-A177-3AD203B41FA5}">
                      <a16:colId xmlns:a16="http://schemas.microsoft.com/office/drawing/2014/main" val="922302164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89328952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43623286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1079128237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581823840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550569777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2877832682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3314872996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2739411345"/>
                    </a:ext>
                  </a:extLst>
                </a:gridCol>
                <a:gridCol w="981818">
                  <a:extLst>
                    <a:ext uri="{9D8B030D-6E8A-4147-A177-3AD203B41FA5}">
                      <a16:colId xmlns:a16="http://schemas.microsoft.com/office/drawing/2014/main" val="3727834781"/>
                    </a:ext>
                  </a:extLst>
                </a:gridCol>
              </a:tblGrid>
              <a:tr h="892562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28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29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31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33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76756"/>
                          </a:solidFill>
                          <a:latin typeface="Eyfs Full Font" panose="02000503000000000000" pitchFamily="2" charset="0"/>
                        </a:rPr>
                        <a:t>36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404040"/>
                          </a:solidFill>
                          <a:latin typeface="Eyfs Full Font" panose="02000503000000000000" pitchFamily="2" charset="0"/>
                        </a:rPr>
                        <a:t>37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040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78849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73072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0A8093-B834-6B09-BB09-42DAF9F82C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B35EDAF-673B-7738-BDBF-41E0CED8A7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00AF42F-C89B-BB9F-44B8-A4AC96518630}"/>
              </a:ext>
            </a:extLst>
          </p:cNvPr>
          <p:cNvSpPr txBox="1"/>
          <p:nvPr/>
        </p:nvSpPr>
        <p:spPr>
          <a:xfrm>
            <a:off x="313200" y="943199"/>
            <a:ext cx="11561379" cy="578621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Poppins"/>
                <a:cs typeface="Poppins"/>
              </a:rPr>
              <a:t>Rashana is counting backwards.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/>
              <a:cs typeface="Poppin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/>
              <a:cs typeface="Poppin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/>
              <a:cs typeface="Poppin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/>
              <a:cs typeface="Poppin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/>
              <a:cs typeface="Poppin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/>
              <a:cs typeface="Poppin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/>
              <a:cs typeface="Poppin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Poppins"/>
                <a:cs typeface="Poppins"/>
              </a:rPr>
              <a:t>Is Rashana correct? Explain why.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Eyfs Full Font" panose="02000503000000000000" pitchFamily="2" charset="0"/>
                <a:cs typeface="Poppins"/>
              </a:rPr>
              <a:t>Rashana is correct</a:t>
            </a:r>
            <a:r>
              <a:rPr lang="en-GB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  <a:cs typeface="Poppins"/>
              </a:rPr>
              <a:t>/</a:t>
            </a:r>
            <a:r>
              <a:rPr lang="en-GB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Eyfs Full Font" panose="02000503000000000000" pitchFamily="2" charset="0"/>
                <a:cs typeface="Poppins"/>
              </a:rPr>
              <a:t>incorrect because...</a:t>
            </a: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B56A567-568A-1EA1-A34A-2803B7FD3AE1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Reason…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ppins" pitchFamily="2" charset="77"/>
              <a:ea typeface="+mj-ea"/>
              <a:cs typeface="Poppins" pitchFamily="2" charset="77"/>
            </a:endParaRP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D96EE052-6176-64F9-01D9-72847F40B2D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18215"/>
          <a:stretch>
            <a:fillRect/>
          </a:stretch>
        </p:blipFill>
        <p:spPr>
          <a:xfrm>
            <a:off x="165525" y="32846"/>
            <a:ext cx="703267" cy="575167"/>
          </a:xfrm>
          <a:prstGeom prst="rect">
            <a:avLst/>
          </a:prstGeom>
        </p:spPr>
      </p:pic>
      <p:sp>
        <p:nvSpPr>
          <p:cNvPr id="28" name="Speech Bubble: Rectangle with Corners Rounded 12">
            <a:extLst>
              <a:ext uri="{FF2B5EF4-FFF2-40B4-BE49-F238E27FC236}">
                <a16:creationId xmlns:a16="http://schemas.microsoft.com/office/drawing/2014/main" id="{4C01A32E-3B35-A0BF-B622-111201DDEC4A}"/>
              </a:ext>
            </a:extLst>
          </p:cNvPr>
          <p:cNvSpPr/>
          <p:nvPr/>
        </p:nvSpPr>
        <p:spPr>
          <a:xfrm>
            <a:off x="2837534" y="2258025"/>
            <a:ext cx="2953815" cy="1092728"/>
          </a:xfrm>
          <a:prstGeom prst="wedgeRoundRectCallout">
            <a:avLst>
              <a:gd name="adj1" fmla="val -62755"/>
              <a:gd name="adj2" fmla="val 24941"/>
              <a:gd name="adj3" fmla="val 16667"/>
            </a:avLst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43, 42, 14, 40, 39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Eyfs Full Font" panose="02000503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0531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7A6717-A748-F203-0D8A-F5B93F36B2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62F774F6-9E2E-0DA3-284D-0C4FAC58F2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EA58F41-5F8A-CC3A-32AE-7107087FD24D}"/>
              </a:ext>
            </a:extLst>
          </p:cNvPr>
          <p:cNvSpPr txBox="1"/>
          <p:nvPr/>
        </p:nvSpPr>
        <p:spPr>
          <a:xfrm>
            <a:off x="313200" y="943199"/>
            <a:ext cx="11561379" cy="578621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Poppins"/>
                <a:cs typeface="Poppins"/>
              </a:rPr>
              <a:t>Rashana is counting backwards.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/>
              <a:cs typeface="Poppin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/>
              <a:cs typeface="Poppin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/>
              <a:cs typeface="Poppin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/>
              <a:cs typeface="Poppin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/>
              <a:cs typeface="Poppin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/>
              <a:cs typeface="Poppin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/>
              <a:cs typeface="Poppin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Poppins"/>
                <a:cs typeface="Poppins"/>
              </a:rPr>
              <a:t>Is Rashana correct? Explain why.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Poppins"/>
              </a:rPr>
              <a:t>Rashana is incorrect because she has written 14 instead of 41. Rashana has reversed the digits.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2DD31BB-7A5F-B46C-3370-507FA7E25611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Poppins" pitchFamily="2" charset="77"/>
                <a:ea typeface="+mj-ea"/>
                <a:cs typeface="Poppins" pitchFamily="2" charset="77"/>
              </a:rPr>
              <a:t>Let’s Reason…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Poppins" pitchFamily="2" charset="77"/>
              <a:ea typeface="+mj-ea"/>
              <a:cs typeface="Poppins" pitchFamily="2" charset="77"/>
            </a:endParaRP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B56ACD60-70AC-EFAF-81A8-1F7B8E95082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18215"/>
          <a:stretch>
            <a:fillRect/>
          </a:stretch>
        </p:blipFill>
        <p:spPr>
          <a:xfrm>
            <a:off x="165525" y="32846"/>
            <a:ext cx="703267" cy="575167"/>
          </a:xfrm>
          <a:prstGeom prst="rect">
            <a:avLst/>
          </a:prstGeom>
        </p:spPr>
      </p:pic>
      <p:sp>
        <p:nvSpPr>
          <p:cNvPr id="28" name="Speech Bubble: Rectangle with Corners Rounded 12">
            <a:extLst>
              <a:ext uri="{FF2B5EF4-FFF2-40B4-BE49-F238E27FC236}">
                <a16:creationId xmlns:a16="http://schemas.microsoft.com/office/drawing/2014/main" id="{2D7560FE-455F-547D-700D-8AC135F15222}"/>
              </a:ext>
            </a:extLst>
          </p:cNvPr>
          <p:cNvSpPr/>
          <p:nvPr/>
        </p:nvSpPr>
        <p:spPr>
          <a:xfrm>
            <a:off x="2837534" y="2258025"/>
            <a:ext cx="2953815" cy="1092728"/>
          </a:xfrm>
          <a:prstGeom prst="wedgeRoundRectCallout">
            <a:avLst>
              <a:gd name="adj1" fmla="val -62755"/>
              <a:gd name="adj2" fmla="val 24941"/>
              <a:gd name="adj3" fmla="val 16667"/>
            </a:avLst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Eyfs Full Font" panose="02000503000000000000" pitchFamily="2" charset="0"/>
                <a:cs typeface="Poppins" panose="00000500000000000000" pitchFamily="2" charset="0"/>
              </a:rPr>
              <a:t>43, 42, 14, 40, 39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Eyfs Full Font" panose="02000503000000000000" pitchFamily="2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9259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4AC1D5-74CB-30F9-FA27-3273B8D0D7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051062D-0537-4200-24D7-BA787994A873}"/>
              </a:ext>
            </a:extLst>
          </p:cNvPr>
          <p:cNvSpPr txBox="1"/>
          <p:nvPr/>
        </p:nvSpPr>
        <p:spPr>
          <a:xfrm>
            <a:off x="313200" y="943199"/>
            <a:ext cx="11561379" cy="5528226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Poppins"/>
                <a:cs typeface="Poppins"/>
              </a:rPr>
              <a:t>George counts forwards from 31 to 45. </a:t>
            </a:r>
            <a:r>
              <a:rPr lang="en-GB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Poppins" pitchFamily="2" charset="77"/>
                <a:cs typeface="Poppins" pitchFamily="2" charset="77"/>
              </a:rPr>
              <a:t>Which of the numbers will George say?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 pitchFamily="2" charset="77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 pitchFamily="2" charset="77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 pitchFamily="2" charset="77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 pitchFamily="2" charset="77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 pitchFamily="2" charset="77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00" dirty="0">
              <a:solidFill>
                <a:prstClr val="black">
                  <a:lumMod val="75000"/>
                  <a:lumOff val="25000"/>
                </a:prstClr>
              </a:solidFill>
              <a:latin typeface="Poppins" pitchFamily="2" charset="77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 pitchFamily="2" charset="77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Poppins" pitchFamily="2" charset="77"/>
                <a:cs typeface="Poppins" pitchFamily="2" charset="77"/>
              </a:rPr>
              <a:t>Circle the number cards George will use. What other numbers will George say?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2128827-2C13-01BA-572F-8012516A7F69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Problem Solve…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842A08A6-0B49-5A60-6FCE-2ECA988759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2429" b="15709"/>
          <a:stretch>
            <a:fillRect/>
          </a:stretch>
        </p:blipFill>
        <p:spPr>
          <a:xfrm>
            <a:off x="134174" y="71437"/>
            <a:ext cx="791697" cy="568935"/>
          </a:xfrm>
          <a:prstGeom prst="rect">
            <a:avLst/>
          </a:prstGeom>
        </p:spPr>
      </p:pic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FE214E45-59D9-002F-C38C-1B0DA843F53E}"/>
              </a:ext>
            </a:extLst>
          </p:cNvPr>
          <p:cNvSpPr/>
          <p:nvPr/>
        </p:nvSpPr>
        <p:spPr>
          <a:xfrm>
            <a:off x="925871" y="2720253"/>
            <a:ext cx="1155032" cy="1417493"/>
          </a:xfrm>
          <a:prstGeom prst="roundRect">
            <a:avLst/>
          </a:prstGeom>
          <a:solidFill>
            <a:srgbClr val="E3E9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404040"/>
                </a:solidFill>
                <a:latin typeface="Eyfs Full Font" panose="02000503000000000000" pitchFamily="2" charset="0"/>
              </a:rPr>
              <a:t>28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D251BCB-2AFF-640A-C598-02DBB595CE4C}"/>
              </a:ext>
            </a:extLst>
          </p:cNvPr>
          <p:cNvSpPr/>
          <p:nvPr/>
        </p:nvSpPr>
        <p:spPr>
          <a:xfrm>
            <a:off x="2693574" y="2720253"/>
            <a:ext cx="1155032" cy="1417493"/>
          </a:xfrm>
          <a:prstGeom prst="roundRect">
            <a:avLst/>
          </a:prstGeom>
          <a:solidFill>
            <a:srgbClr val="E3E9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404040"/>
                </a:solidFill>
                <a:latin typeface="Eyfs Full Font" panose="02000503000000000000" pitchFamily="2" charset="0"/>
              </a:rPr>
              <a:t>32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92DC3BD8-B609-7425-E2D4-19715E058796}"/>
              </a:ext>
            </a:extLst>
          </p:cNvPr>
          <p:cNvSpPr/>
          <p:nvPr/>
        </p:nvSpPr>
        <p:spPr>
          <a:xfrm>
            <a:off x="4461277" y="2720252"/>
            <a:ext cx="1155032" cy="1417493"/>
          </a:xfrm>
          <a:prstGeom prst="roundRect">
            <a:avLst/>
          </a:prstGeom>
          <a:solidFill>
            <a:srgbClr val="E3E9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404040"/>
                </a:solidFill>
                <a:latin typeface="Eyfs Full Font" panose="02000503000000000000" pitchFamily="2" charset="0"/>
              </a:rPr>
              <a:t>41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CFD681E9-77C8-4459-2C74-080BBAA83DE3}"/>
              </a:ext>
            </a:extLst>
          </p:cNvPr>
          <p:cNvSpPr/>
          <p:nvPr/>
        </p:nvSpPr>
        <p:spPr>
          <a:xfrm>
            <a:off x="6228980" y="2720251"/>
            <a:ext cx="1155032" cy="1417493"/>
          </a:xfrm>
          <a:prstGeom prst="roundRect">
            <a:avLst/>
          </a:prstGeom>
          <a:solidFill>
            <a:srgbClr val="E3E9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404040"/>
                </a:solidFill>
                <a:latin typeface="Eyfs Full Font" panose="02000503000000000000" pitchFamily="2" charset="0"/>
              </a:rPr>
              <a:t>49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B0339CE5-BC80-5966-ED2B-F1B069AE8AE8}"/>
              </a:ext>
            </a:extLst>
          </p:cNvPr>
          <p:cNvSpPr/>
          <p:nvPr/>
        </p:nvSpPr>
        <p:spPr>
          <a:xfrm>
            <a:off x="7996683" y="2720250"/>
            <a:ext cx="1155032" cy="1417493"/>
          </a:xfrm>
          <a:prstGeom prst="roundRect">
            <a:avLst/>
          </a:prstGeom>
          <a:solidFill>
            <a:srgbClr val="E3E9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404040"/>
                </a:solidFill>
                <a:latin typeface="Eyfs Full Font" panose="02000503000000000000" pitchFamily="2" charset="0"/>
              </a:rPr>
              <a:t>34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5A30972A-57C3-EA5B-5F0D-ACABF3300A2E}"/>
              </a:ext>
            </a:extLst>
          </p:cNvPr>
          <p:cNvSpPr/>
          <p:nvPr/>
        </p:nvSpPr>
        <p:spPr>
          <a:xfrm>
            <a:off x="9935631" y="2720249"/>
            <a:ext cx="1155032" cy="1417493"/>
          </a:xfrm>
          <a:prstGeom prst="roundRect">
            <a:avLst/>
          </a:prstGeom>
          <a:solidFill>
            <a:srgbClr val="E3E9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404040"/>
                </a:solidFill>
                <a:latin typeface="Eyfs Full Font" panose="02000503000000000000" pitchFamily="2" charset="0"/>
              </a:rPr>
              <a:t>46</a:t>
            </a:r>
          </a:p>
        </p:txBody>
      </p:sp>
    </p:spTree>
    <p:extLst>
      <p:ext uri="{BB962C8B-B14F-4D97-AF65-F5344CB8AC3E}">
        <p14:creationId xmlns:p14="http://schemas.microsoft.com/office/powerpoint/2010/main" val="3808538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48C810-5110-F2FC-730E-D48EC8FAAE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E767C45-B3E1-75E0-F49B-2E84587D5F0A}"/>
              </a:ext>
            </a:extLst>
          </p:cNvPr>
          <p:cNvSpPr txBox="1"/>
          <p:nvPr/>
        </p:nvSpPr>
        <p:spPr>
          <a:xfrm>
            <a:off x="313200" y="943199"/>
            <a:ext cx="11561379" cy="5528226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Poppins"/>
                <a:cs typeface="Poppins"/>
              </a:rPr>
              <a:t>George counts forwards from 31 to 45. </a:t>
            </a:r>
            <a:r>
              <a:rPr lang="en-GB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Poppins" pitchFamily="2" charset="77"/>
                <a:cs typeface="Poppins" pitchFamily="2" charset="77"/>
              </a:rPr>
              <a:t>Which of the numbers will George say?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 pitchFamily="2" charset="77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 pitchFamily="2" charset="77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 pitchFamily="2" charset="77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 pitchFamily="2" charset="77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 pitchFamily="2" charset="77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 pitchFamily="2" charset="77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sz="200" dirty="0">
              <a:solidFill>
                <a:prstClr val="black">
                  <a:lumMod val="75000"/>
                  <a:lumOff val="25000"/>
                </a:prstClr>
              </a:solidFill>
              <a:latin typeface="Poppins" pitchFamily="2" charset="77"/>
              <a:cs typeface="Poppins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Poppins" pitchFamily="2" charset="77"/>
                <a:cs typeface="Poppins" pitchFamily="2" charset="77"/>
              </a:rPr>
              <a:t>Circle the number cards George will use. What other numbers will George say?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76756"/>
                </a:solidFill>
                <a:effectLst/>
                <a:uLnTx/>
                <a:uFillTx/>
                <a:latin typeface="Eyfs Full Font" panose="02000503000000000000" pitchFamily="2" charset="0"/>
                <a:ea typeface="+mn-ea"/>
                <a:cs typeface="Poppins" pitchFamily="2" charset="77"/>
              </a:rPr>
              <a:t>George will also use the numbers 33, 35, 36, 37, 38, 39, 40, 42, 43 and 44.</a:t>
            </a:r>
            <a:endParaRPr lang="en-GB" sz="2400" dirty="0">
              <a:solidFill>
                <a:prstClr val="black">
                  <a:lumMod val="75000"/>
                  <a:lumOff val="25000"/>
                </a:prstClr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3F70DC5-1155-5E75-84D6-FFD650BD2DB7}"/>
              </a:ext>
            </a:extLst>
          </p:cNvPr>
          <p:cNvSpPr txBox="1">
            <a:spLocks/>
          </p:cNvSpPr>
          <p:nvPr/>
        </p:nvSpPr>
        <p:spPr>
          <a:xfrm>
            <a:off x="868792" y="128587"/>
            <a:ext cx="7962900" cy="5117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dirty="0">
                <a:solidFill>
                  <a:schemeClr val="bg1"/>
                </a:solidFill>
                <a:latin typeface="Poppins" pitchFamily="2" charset="77"/>
                <a:cs typeface="Poppins" pitchFamily="2" charset="77"/>
              </a:rPr>
              <a:t>Let’s Problem Solve…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8B6A585D-B3EE-B794-B2E3-C60BF0AA858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2429" b="15709"/>
          <a:stretch>
            <a:fillRect/>
          </a:stretch>
        </p:blipFill>
        <p:spPr>
          <a:xfrm>
            <a:off x="134174" y="71437"/>
            <a:ext cx="791697" cy="568935"/>
          </a:xfrm>
          <a:prstGeom prst="rect">
            <a:avLst/>
          </a:prstGeom>
        </p:spPr>
      </p:pic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F5FD1F4-24C2-47B3-1C64-63EA4212B285}"/>
              </a:ext>
            </a:extLst>
          </p:cNvPr>
          <p:cNvSpPr/>
          <p:nvPr/>
        </p:nvSpPr>
        <p:spPr>
          <a:xfrm>
            <a:off x="925871" y="2720253"/>
            <a:ext cx="1155032" cy="1417493"/>
          </a:xfrm>
          <a:prstGeom prst="roundRect">
            <a:avLst/>
          </a:prstGeom>
          <a:solidFill>
            <a:srgbClr val="E3E9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404040"/>
                </a:solidFill>
                <a:latin typeface="Eyfs Full Font" panose="02000503000000000000" pitchFamily="2" charset="0"/>
              </a:rPr>
              <a:t>28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14CE1D0-A4B9-1735-1385-027DF57B906F}"/>
              </a:ext>
            </a:extLst>
          </p:cNvPr>
          <p:cNvSpPr/>
          <p:nvPr/>
        </p:nvSpPr>
        <p:spPr>
          <a:xfrm>
            <a:off x="2693574" y="2720253"/>
            <a:ext cx="1155032" cy="1417493"/>
          </a:xfrm>
          <a:prstGeom prst="roundRect">
            <a:avLst/>
          </a:prstGeom>
          <a:solidFill>
            <a:srgbClr val="E3E9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404040"/>
                </a:solidFill>
                <a:latin typeface="Eyfs Full Font" panose="02000503000000000000" pitchFamily="2" charset="0"/>
              </a:rPr>
              <a:t>32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A9E15326-3E4C-370D-4F06-49CD0E64DF5F}"/>
              </a:ext>
            </a:extLst>
          </p:cNvPr>
          <p:cNvSpPr/>
          <p:nvPr/>
        </p:nvSpPr>
        <p:spPr>
          <a:xfrm>
            <a:off x="4461277" y="2720252"/>
            <a:ext cx="1155032" cy="1417493"/>
          </a:xfrm>
          <a:prstGeom prst="roundRect">
            <a:avLst/>
          </a:prstGeom>
          <a:solidFill>
            <a:srgbClr val="E3E9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404040"/>
                </a:solidFill>
                <a:latin typeface="Eyfs Full Font" panose="02000503000000000000" pitchFamily="2" charset="0"/>
              </a:rPr>
              <a:t>41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27D659B5-C4A7-A31A-05E9-5FFD5E9D998B}"/>
              </a:ext>
            </a:extLst>
          </p:cNvPr>
          <p:cNvSpPr/>
          <p:nvPr/>
        </p:nvSpPr>
        <p:spPr>
          <a:xfrm>
            <a:off x="6228980" y="2720251"/>
            <a:ext cx="1155032" cy="1417493"/>
          </a:xfrm>
          <a:prstGeom prst="roundRect">
            <a:avLst/>
          </a:prstGeom>
          <a:solidFill>
            <a:srgbClr val="E3E9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404040"/>
                </a:solidFill>
                <a:latin typeface="Eyfs Full Font" panose="02000503000000000000" pitchFamily="2" charset="0"/>
              </a:rPr>
              <a:t>49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F14F9655-501D-19FB-243D-809095E1A6DF}"/>
              </a:ext>
            </a:extLst>
          </p:cNvPr>
          <p:cNvSpPr/>
          <p:nvPr/>
        </p:nvSpPr>
        <p:spPr>
          <a:xfrm>
            <a:off x="7996683" y="2720250"/>
            <a:ext cx="1155032" cy="1417493"/>
          </a:xfrm>
          <a:prstGeom prst="roundRect">
            <a:avLst/>
          </a:prstGeom>
          <a:solidFill>
            <a:srgbClr val="E3E9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404040"/>
                </a:solidFill>
                <a:latin typeface="Eyfs Full Font" panose="02000503000000000000" pitchFamily="2" charset="0"/>
              </a:rPr>
              <a:t>34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4A2301F6-9862-F477-95F4-5A3E3EED8B6A}"/>
              </a:ext>
            </a:extLst>
          </p:cNvPr>
          <p:cNvSpPr/>
          <p:nvPr/>
        </p:nvSpPr>
        <p:spPr>
          <a:xfrm>
            <a:off x="9935631" y="2720249"/>
            <a:ext cx="1155032" cy="1417493"/>
          </a:xfrm>
          <a:prstGeom prst="roundRect">
            <a:avLst/>
          </a:prstGeom>
          <a:solidFill>
            <a:srgbClr val="E3E9E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404040"/>
                </a:solidFill>
                <a:latin typeface="Eyfs Full Font" panose="02000503000000000000" pitchFamily="2" charset="0"/>
              </a:rPr>
              <a:t>46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01411D20-ED46-2842-B3BD-C60BE66F69A5}"/>
              </a:ext>
            </a:extLst>
          </p:cNvPr>
          <p:cNvSpPr/>
          <p:nvPr/>
        </p:nvSpPr>
        <p:spPr>
          <a:xfrm>
            <a:off x="2693574" y="2823829"/>
            <a:ext cx="1155032" cy="1219979"/>
          </a:xfrm>
          <a:prstGeom prst="ellipse">
            <a:avLst/>
          </a:prstGeom>
          <a:noFill/>
          <a:ln w="38100"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F05E17E-28A4-9F26-EDC7-7C7153993422}"/>
              </a:ext>
            </a:extLst>
          </p:cNvPr>
          <p:cNvSpPr/>
          <p:nvPr/>
        </p:nvSpPr>
        <p:spPr>
          <a:xfrm>
            <a:off x="4461277" y="2823829"/>
            <a:ext cx="1155032" cy="1219979"/>
          </a:xfrm>
          <a:prstGeom prst="ellipse">
            <a:avLst/>
          </a:prstGeom>
          <a:noFill/>
          <a:ln w="38100"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D491B86-8410-3547-7B46-6E68EB0D2E14}"/>
              </a:ext>
            </a:extLst>
          </p:cNvPr>
          <p:cNvSpPr/>
          <p:nvPr/>
        </p:nvSpPr>
        <p:spPr>
          <a:xfrm>
            <a:off x="7996683" y="2823829"/>
            <a:ext cx="1155032" cy="1219979"/>
          </a:xfrm>
          <a:prstGeom prst="ellipse">
            <a:avLst/>
          </a:prstGeom>
          <a:noFill/>
          <a:ln w="38100">
            <a:solidFill>
              <a:srgbClr val="F767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0979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3B412A-15E3-04F1-58BF-DC4C3BD4D9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598" y="232052"/>
            <a:ext cx="3177815" cy="20194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6CB17C-21EB-C9BB-E834-0F879C5775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596" y="2438212"/>
            <a:ext cx="3132091" cy="20728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C62CD4D-C16C-4024-A08C-7279B13ED8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597" y="4697718"/>
            <a:ext cx="3132091" cy="203471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B1A2AD0-6FA8-AE04-4146-0F6600903A82}"/>
              </a:ext>
            </a:extLst>
          </p:cNvPr>
          <p:cNvSpPr txBox="1"/>
          <p:nvPr/>
        </p:nvSpPr>
        <p:spPr>
          <a:xfrm>
            <a:off x="0" y="304800"/>
            <a:ext cx="1230923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IT1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B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8C8A77FD-AF3E-38DB-F439-572C01CBC7C0}"/>
                  </a:ext>
                </a:extLst>
              </p14:cNvPr>
              <p14:cNvContentPartPr/>
              <p14:nvPr/>
            </p14:nvContentPartPr>
            <p14:xfrm>
              <a:off x="550883" y="363351"/>
              <a:ext cx="82080" cy="1260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8C8A77FD-AF3E-38DB-F439-572C01CBC7C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87883" y="300351"/>
                <a:ext cx="207720" cy="138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9335E43A-9466-DA53-20DD-CCBEE25B0409}"/>
                  </a:ext>
                </a:extLst>
              </p14:cNvPr>
              <p14:cNvContentPartPr/>
              <p14:nvPr/>
            </p14:nvContentPartPr>
            <p14:xfrm>
              <a:off x="515603" y="2555031"/>
              <a:ext cx="94320" cy="1260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9335E43A-9466-DA53-20DD-CCBEE25B040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52603" y="2492031"/>
                <a:ext cx="219960" cy="138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F9582E98-E34D-4786-1006-6A5200D0CD52}"/>
                  </a:ext>
                </a:extLst>
              </p14:cNvPr>
              <p14:cNvContentPartPr/>
              <p14:nvPr/>
            </p14:nvContentPartPr>
            <p14:xfrm>
              <a:off x="563123" y="4794591"/>
              <a:ext cx="82080" cy="36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F9582E98-E34D-4786-1006-6A5200D0CD52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00123" y="4731591"/>
                <a:ext cx="207720" cy="126000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F65EDD7D-1750-CEB8-CC5C-E03A20F6CC2D}"/>
              </a:ext>
            </a:extLst>
          </p:cNvPr>
          <p:cNvSpPr txBox="1"/>
          <p:nvPr/>
        </p:nvSpPr>
        <p:spPr>
          <a:xfrm>
            <a:off x="6295016" y="232052"/>
            <a:ext cx="1230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CC1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165624D-3347-0DA3-FFE7-74C09C380E5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94120" y="843706"/>
            <a:ext cx="3796472" cy="289995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188C632A-9DBC-17C5-61E9-5CAD09922C1C}"/>
                  </a:ext>
                </a:extLst>
              </p14:cNvPr>
              <p14:cNvContentPartPr/>
              <p14:nvPr/>
            </p14:nvContentPartPr>
            <p14:xfrm>
              <a:off x="6532391" y="933078"/>
              <a:ext cx="212760" cy="142920"/>
            </p14:xfrm>
          </p:contentPart>
        </mc:Choice>
        <mc:Fallback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188C632A-9DBC-17C5-61E9-5CAD09922C1C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469751" y="870078"/>
                <a:ext cx="338400" cy="268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235633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D887512-C7D9-0F25-4F8C-F34F44074988}"/>
              </a:ext>
            </a:extLst>
          </p:cNvPr>
          <p:cNvSpPr txBox="1"/>
          <p:nvPr/>
        </p:nvSpPr>
        <p:spPr>
          <a:xfrm>
            <a:off x="0" y="304800"/>
            <a:ext cx="1230923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IT2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B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DCCE6E-5EE9-0236-298C-49374EC782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461" y="2876668"/>
            <a:ext cx="3139712" cy="2438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6FF1AC3-D907-2E5E-79FE-796F809913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461" y="184238"/>
            <a:ext cx="3132091" cy="241574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797FFEF-3483-789E-49CF-23876389B552}"/>
              </a:ext>
            </a:extLst>
          </p:cNvPr>
          <p:cNvSpPr txBox="1"/>
          <p:nvPr/>
        </p:nvSpPr>
        <p:spPr>
          <a:xfrm>
            <a:off x="6295016" y="232052"/>
            <a:ext cx="1230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CC2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883DF9A-4BF2-129B-1B1B-2859C37987B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9782" b="33699"/>
          <a:stretch>
            <a:fillRect/>
          </a:stretch>
        </p:blipFill>
        <p:spPr>
          <a:xfrm>
            <a:off x="6410507" y="673324"/>
            <a:ext cx="4110472" cy="331767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FE94B1E2-F890-0B0D-C9F4-C1258CB19D04}"/>
                  </a:ext>
                </a:extLst>
              </p14:cNvPr>
              <p14:cNvContentPartPr/>
              <p14:nvPr/>
            </p14:nvContentPartPr>
            <p14:xfrm>
              <a:off x="705431" y="267078"/>
              <a:ext cx="63000" cy="4500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FE94B1E2-F890-0B0D-C9F4-C1258CB19D0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42791" y="204438"/>
                <a:ext cx="188640" cy="170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9AD90350-02C7-FE0C-E87F-E5A95AE8A2CD}"/>
                  </a:ext>
                </a:extLst>
              </p14:cNvPr>
              <p14:cNvContentPartPr/>
              <p14:nvPr/>
            </p14:nvContentPartPr>
            <p14:xfrm>
              <a:off x="689591" y="2962398"/>
              <a:ext cx="117360" cy="3924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9AD90350-02C7-FE0C-E87F-E5A95AE8A2CD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26951" y="2899398"/>
                <a:ext cx="243000" cy="16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C75FB23E-A6D3-C52F-AE95-149CBC6C7CE2}"/>
                  </a:ext>
                </a:extLst>
              </p14:cNvPr>
              <p14:cNvContentPartPr/>
              <p14:nvPr/>
            </p14:nvContentPartPr>
            <p14:xfrm>
              <a:off x="6549671" y="739398"/>
              <a:ext cx="219960" cy="120240"/>
            </p14:xfrm>
          </p:contentPart>
        </mc:Choice>
        <mc:Fallback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C75FB23E-A6D3-C52F-AE95-149CBC6C7CE2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487031" y="676398"/>
                <a:ext cx="345600" cy="245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419683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B71BC4-7BBD-FCBD-83B7-A7228BD8E32B}"/>
              </a:ext>
            </a:extLst>
          </p:cNvPr>
          <p:cNvSpPr txBox="1"/>
          <p:nvPr/>
        </p:nvSpPr>
        <p:spPr>
          <a:xfrm>
            <a:off x="247426" y="290456"/>
            <a:ext cx="41739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AFL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7F933A-9D32-C1A3-E003-D27BDEBD27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09" y="495506"/>
            <a:ext cx="6916506" cy="586698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B2F11D52-491D-E555-4939-7BE3320772DE}"/>
                  </a:ext>
                </a:extLst>
              </p14:cNvPr>
              <p14:cNvContentPartPr/>
              <p14:nvPr/>
            </p14:nvContentPartPr>
            <p14:xfrm>
              <a:off x="1782129" y="666111"/>
              <a:ext cx="383040" cy="1666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B2F11D52-491D-E555-4939-7BE3320772DE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719489" y="603471"/>
                <a:ext cx="508680" cy="292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92399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3df6c41-3e95-48af-abe5-ae85bf6537b3" xsi:nil="true"/>
    <lcf76f155ced4ddcb4097134ff3c332f xmlns="2fd9b67f-02fc-4dd2-b88c-351b97c063da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55F922E8FCF54387A911480F330CAC" ma:contentTypeVersion="14" ma:contentTypeDescription="Create a new document." ma:contentTypeScope="" ma:versionID="f41a9cf987f5e674716c12be7346d98a">
  <xsd:schema xmlns:xsd="http://www.w3.org/2001/XMLSchema" xmlns:xs="http://www.w3.org/2001/XMLSchema" xmlns:p="http://schemas.microsoft.com/office/2006/metadata/properties" xmlns:ns2="2fd9b67f-02fc-4dd2-b88c-351b97c063da" xmlns:ns3="63df6c41-3e95-48af-abe5-ae85bf6537b3" targetNamespace="http://schemas.microsoft.com/office/2006/metadata/properties" ma:root="true" ma:fieldsID="42ab67084976167f013587b2467eb4d4" ns2:_="" ns3:_="">
    <xsd:import namespace="2fd9b67f-02fc-4dd2-b88c-351b97c063da"/>
    <xsd:import namespace="63df6c41-3e95-48af-abe5-ae85bf6537b3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d9b67f-02fc-4dd2-b88c-351b97c063da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adcdc4ac-130e-40c0-960f-cc1adf920d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df6c41-3e95-48af-abe5-ae85bf6537b3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0a1ed0ac-1f58-4248-b05d-46b7afb00488}" ma:internalName="TaxCatchAll" ma:showField="CatchAllData" ma:web="63df6c41-3e95-48af-abe5-ae85bf6537b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DE3D72-E13B-489B-A351-10200B943466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sharepoint/v3"/>
    <ds:schemaRef ds:uri="http://schemas.microsoft.com/office/2006/documentManagement/types"/>
    <ds:schemaRef ds:uri="http://purl.org/dc/terms/"/>
    <ds:schemaRef ds:uri="86144f90-c7b6-48d0-aae5-f5e9e48cc3df"/>
    <ds:schemaRef ds:uri="http://schemas.microsoft.com/office/infopath/2007/PartnerControls"/>
    <ds:schemaRef ds:uri="0f0ae0ff-29c4-4766-b250-c1a9bee8d430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0BEB2F6-F455-4D58-89FD-78BFC7CED50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8D5357-4BFF-44F6-8208-EF058C71C4DB}"/>
</file>

<file path=docProps/app.xml><?xml version="1.0" encoding="utf-8"?>
<Properties xmlns="http://schemas.openxmlformats.org/officeDocument/2006/extended-properties" xmlns:vt="http://schemas.openxmlformats.org/officeDocument/2006/docPropsVTypes">
  <TotalTime>17884</TotalTime>
  <Words>1339</Words>
  <Application>Microsoft Office PowerPoint</Application>
  <PresentationFormat>Widescreen</PresentationFormat>
  <Paragraphs>846</Paragraphs>
  <Slides>27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Arial</vt:lpstr>
      <vt:lpstr>Poppins</vt:lpstr>
      <vt:lpstr>Century Gothic</vt:lpstr>
      <vt:lpstr>Calibri</vt:lpstr>
      <vt:lpstr>Eyfs Full Font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Count from 20 to 50 TPP</dc:title>
  <dc:subject/>
  <dc:creator>Megan Cartridge</dc:creator>
  <cp:keywords/>
  <dc:description/>
  <cp:lastModifiedBy>Mandy Williams</cp:lastModifiedBy>
  <cp:revision>1194</cp:revision>
  <dcterms:created xsi:type="dcterms:W3CDTF">2023-06-07T10:51:42Z</dcterms:created>
  <dcterms:modified xsi:type="dcterms:W3CDTF">2026-09-07T20:18:29Z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0x0101004C55F922E8FCF54387A911480F330CAC</vt:lpwstr>
  </property>
  <property fmtid="{D5CDD505-2E9C-101B-9397-08002B2CF9AE}" pid="3" name="TaxKeyword">
    <vt:lpwstr/>
  </property>
  <property fmtid="{D5CDD505-2E9C-101B-9397-08002B2CF9AE}" pid="4" name="MediaServiceImageTags">
    <vt:lpwstr/>
  </property>
</Properties>
</file>