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81" r:id="rId3"/>
    <p:sldId id="264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1531"/>
    <a:srgbClr val="E6BB86"/>
    <a:srgbClr val="9D9894"/>
    <a:srgbClr val="E3EEF5"/>
    <a:srgbClr val="BD9358"/>
    <a:srgbClr val="00649C"/>
    <a:srgbClr val="007AC3"/>
    <a:srgbClr val="121719"/>
    <a:srgbClr val="ECE9D4"/>
    <a:srgbClr val="F1C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1459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customXml" Target="../customXml/item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hdphoto" Target="../media/hdphoto1.wdp"/><Relationship Id="rId7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4.png"/><Relationship Id="rId4" Type="http://schemas.openxmlformats.org/officeDocument/2006/relationships/image" Target="../media/image10.tiff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4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tif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52F9E9-2CEB-AA23-AF05-9820C8FF90E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7927" y="538412"/>
            <a:ext cx="8667238" cy="55638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1B2A78C-98D8-F758-CB24-A2E07AD06393}"/>
              </a:ext>
            </a:extLst>
          </p:cNvPr>
          <p:cNvSpPr txBox="1"/>
          <p:nvPr/>
        </p:nvSpPr>
        <p:spPr>
          <a:xfrm>
            <a:off x="8397551" y="6102220"/>
            <a:ext cx="746449" cy="6718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EC2D175-E87C-304C-E0AD-B677B6853E3B}"/>
              </a:ext>
            </a:extLst>
          </p:cNvPr>
          <p:cNvSpPr txBox="1"/>
          <p:nvPr/>
        </p:nvSpPr>
        <p:spPr>
          <a:xfrm>
            <a:off x="979713" y="942021"/>
            <a:ext cx="7025951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en-GB" sz="2800" b="1" dirty="0"/>
              <a:t>Wednesday 9</a:t>
            </a:r>
            <a:r>
              <a:rPr lang="en-GB" sz="2800" b="1" baseline="30000" dirty="0"/>
              <a:t>th</a:t>
            </a:r>
            <a:r>
              <a:rPr lang="en-GB" sz="2800" b="1" dirty="0"/>
              <a:t> September 2026</a:t>
            </a:r>
          </a:p>
          <a:p>
            <a:pPr>
              <a:buNone/>
            </a:pPr>
            <a:r>
              <a:rPr lang="en-GB" sz="2800" b="1" dirty="0"/>
              <a:t>OLI: To apply for a job in a castle.</a:t>
            </a:r>
          </a:p>
          <a:p>
            <a:pPr>
              <a:buNone/>
            </a:pPr>
            <a:endParaRPr lang="en-GB" sz="2800" b="1" dirty="0"/>
          </a:p>
          <a:p>
            <a:pPr>
              <a:buNone/>
            </a:pPr>
            <a:endParaRPr lang="en-GB" sz="2800" dirty="0"/>
          </a:p>
          <a:p>
            <a:pPr>
              <a:buNone/>
            </a:pPr>
            <a:r>
              <a:rPr lang="en-GB" sz="2800" b="1" dirty="0"/>
              <a:t>OSCI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800" dirty="0"/>
              <a:t>I can choose a job I would like to do in a castle.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800" dirty="0"/>
              <a:t>I can describe the skills I would need for the job.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800" dirty="0"/>
              <a:t>I can explain why I would be good at the job.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88CF69E-23E5-3410-9141-281050D4A404}"/>
              </a:ext>
            </a:extLst>
          </p:cNvPr>
          <p:cNvSpPr/>
          <p:nvPr/>
        </p:nvSpPr>
        <p:spPr>
          <a:xfrm>
            <a:off x="7791061" y="5607698"/>
            <a:ext cx="839755" cy="7184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794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676" y="1057014"/>
            <a:ext cx="6481675" cy="43741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923512"/>
            <a:ext cx="4066878" cy="461240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1" y="5712286"/>
            <a:ext cx="7632700" cy="495108"/>
          </a:xfrm>
          <a:prstGeom prst="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To apply, complete an application form.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994093" y="1309406"/>
            <a:ext cx="3561129" cy="994306"/>
          </a:xfrm>
        </p:spPr>
        <p:txBody>
          <a:bodyPr/>
          <a:lstStyle/>
          <a:p>
            <a:r>
              <a:rPr lang="en-GB" sz="3600" dirty="0">
                <a:solidFill>
                  <a:srgbClr val="00649C"/>
                </a:solidFill>
                <a:latin typeface="+mn-lt"/>
              </a:rPr>
              <a:t>Cook</a:t>
            </a:r>
          </a:p>
        </p:txBody>
      </p:sp>
      <p:sp>
        <p:nvSpPr>
          <p:cNvPr id="5" name="Rectangle 4"/>
          <p:cNvSpPr/>
          <p:nvPr/>
        </p:nvSpPr>
        <p:spPr>
          <a:xfrm>
            <a:off x="1502272" y="2236600"/>
            <a:ext cx="2516055" cy="2492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Duties: </a:t>
            </a:r>
          </a:p>
          <a:p>
            <a:pPr algn="ctr"/>
            <a:r>
              <a:rPr lang="en-GB" dirty="0"/>
              <a:t>To prepare meals for the family and to keep the kitchen clean.</a:t>
            </a:r>
          </a:p>
          <a:p>
            <a:pPr algn="ctr"/>
            <a:endParaRPr lang="en-GB" dirty="0"/>
          </a:p>
          <a:p>
            <a:pPr algn="ctr"/>
            <a:r>
              <a:rPr lang="en-GB" b="1" dirty="0"/>
              <a:t>Must be:</a:t>
            </a:r>
          </a:p>
          <a:p>
            <a:pPr algn="ctr"/>
            <a:r>
              <a:rPr lang="en-GB" dirty="0"/>
              <a:t>An organised individual who is clean, tidy and efficient.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55521" y="2016370"/>
            <a:ext cx="3575527" cy="3155443"/>
          </a:xfrm>
          <a:prstGeom prst="rect">
            <a:avLst/>
          </a:prstGeom>
        </p:spPr>
      </p:pic>
      <p:sp>
        <p:nvSpPr>
          <p:cNvPr id="6" name="4-Point Star 5"/>
          <p:cNvSpPr/>
          <p:nvPr/>
        </p:nvSpPr>
        <p:spPr>
          <a:xfrm rot="1489312">
            <a:off x="6350034" y="1823120"/>
            <a:ext cx="386499" cy="386499"/>
          </a:xfrm>
          <a:prstGeom prst="star4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4-Point Star 10"/>
          <p:cNvSpPr/>
          <p:nvPr/>
        </p:nvSpPr>
        <p:spPr>
          <a:xfrm rot="20740817">
            <a:off x="4378751" y="4638163"/>
            <a:ext cx="386499" cy="386499"/>
          </a:xfrm>
          <a:prstGeom prst="star4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7" presetClass="emph" presetSubtype="0" fill="remove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7" presetClass="emph" presetSubtype="0" fill="remove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11" grpId="0" animBg="1"/>
      <p:bldP spid="11" grpId="1" animBg="1"/>
      <p:bldP spid="11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6"/>
          <a:stretch/>
        </p:blipFill>
        <p:spPr>
          <a:xfrm>
            <a:off x="1761688" y="1057015"/>
            <a:ext cx="6637382" cy="43741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57"/>
          <a:stretch/>
        </p:blipFill>
        <p:spPr>
          <a:xfrm>
            <a:off x="2830145" y="1863220"/>
            <a:ext cx="4734459" cy="29798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923512"/>
            <a:ext cx="4066878" cy="461240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1" y="5712286"/>
            <a:ext cx="7632700" cy="495108"/>
          </a:xfrm>
          <a:prstGeom prst="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To apply, complete an application form.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994093" y="1309406"/>
            <a:ext cx="3561129" cy="994306"/>
          </a:xfrm>
        </p:spPr>
        <p:txBody>
          <a:bodyPr/>
          <a:lstStyle/>
          <a:p>
            <a:r>
              <a:rPr lang="en-GB" sz="3600" dirty="0">
                <a:solidFill>
                  <a:srgbClr val="00649C"/>
                </a:solidFill>
                <a:latin typeface="+mn-lt"/>
              </a:rPr>
              <a:t>Gardener</a:t>
            </a:r>
          </a:p>
        </p:txBody>
      </p:sp>
      <p:sp>
        <p:nvSpPr>
          <p:cNvPr id="5" name="Rectangle 4"/>
          <p:cNvSpPr/>
          <p:nvPr/>
        </p:nvSpPr>
        <p:spPr>
          <a:xfrm>
            <a:off x="1502272" y="2144321"/>
            <a:ext cx="2516055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Duties: </a:t>
            </a:r>
          </a:p>
          <a:p>
            <a:pPr algn="ctr"/>
            <a:r>
              <a:rPr lang="en-GB" dirty="0"/>
              <a:t>To ensure the castle gardens are maintained as well as keeping the walls free from ivy.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Must be:</a:t>
            </a:r>
          </a:p>
          <a:p>
            <a:pPr algn="ctr"/>
            <a:r>
              <a:rPr lang="en-GB" dirty="0"/>
              <a:t>A hardworking individual who is passionate about safety.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124" y="687211"/>
            <a:ext cx="1853065" cy="4626528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6484240" y="1305929"/>
            <a:ext cx="448509" cy="109126"/>
            <a:chOff x="6484240" y="1305929"/>
            <a:chExt cx="448509" cy="109126"/>
          </a:xfrm>
        </p:grpSpPr>
        <p:sp>
          <p:nvSpPr>
            <p:cNvPr id="7" name="Rectangle 6"/>
            <p:cNvSpPr/>
            <p:nvPr/>
          </p:nvSpPr>
          <p:spPr>
            <a:xfrm>
              <a:off x="6520133" y="1305929"/>
              <a:ext cx="99706" cy="45719"/>
            </a:xfrm>
            <a:prstGeom prst="rect">
              <a:avLst/>
            </a:prstGeom>
            <a:solidFill>
              <a:srgbClr val="E6BB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 rot="302062">
              <a:off x="6826700" y="1309472"/>
              <a:ext cx="99706" cy="59588"/>
            </a:xfrm>
            <a:prstGeom prst="rect">
              <a:avLst/>
            </a:prstGeom>
            <a:solidFill>
              <a:srgbClr val="E6BB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Arc 8"/>
            <p:cNvSpPr/>
            <p:nvPr/>
          </p:nvSpPr>
          <p:spPr>
            <a:xfrm>
              <a:off x="6811061" y="1338565"/>
              <a:ext cx="121688" cy="69536"/>
            </a:xfrm>
            <a:prstGeom prst="arc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Arc 11"/>
            <p:cNvSpPr/>
            <p:nvPr/>
          </p:nvSpPr>
          <p:spPr>
            <a:xfrm rot="19226780">
              <a:off x="6484240" y="1345519"/>
              <a:ext cx="121688" cy="69536"/>
            </a:xfrm>
            <a:prstGeom prst="arc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948958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301" y="1057014"/>
            <a:ext cx="6494769" cy="43830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95" t="5750" r="27756" b="34762"/>
          <a:stretch/>
        </p:blipFill>
        <p:spPr>
          <a:xfrm>
            <a:off x="3699454" y="1309406"/>
            <a:ext cx="2904461" cy="26115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118" y="1614471"/>
            <a:ext cx="1543651" cy="39590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2086" y="3585404"/>
            <a:ext cx="414767" cy="117590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715" y="3638756"/>
            <a:ext cx="368270" cy="10440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185" y="3638756"/>
            <a:ext cx="368270" cy="10440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" r="28253" b="24551"/>
          <a:stretch/>
        </p:blipFill>
        <p:spPr>
          <a:xfrm rot="16905177" flipH="1">
            <a:off x="5936949" y="3072380"/>
            <a:ext cx="45719" cy="61082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38"/>
          <a:stretch/>
        </p:blipFill>
        <p:spPr>
          <a:xfrm>
            <a:off x="5557940" y="3061259"/>
            <a:ext cx="254145" cy="2567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923512"/>
            <a:ext cx="4066878" cy="461240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1" y="5712286"/>
            <a:ext cx="7632700" cy="495108"/>
          </a:xfrm>
          <a:prstGeom prst="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To apply, complete an application form.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994093" y="1309406"/>
            <a:ext cx="3561129" cy="994306"/>
          </a:xfrm>
        </p:spPr>
        <p:txBody>
          <a:bodyPr/>
          <a:lstStyle/>
          <a:p>
            <a:r>
              <a:rPr lang="en-GB" sz="3600" dirty="0" err="1">
                <a:solidFill>
                  <a:srgbClr val="00649C"/>
                </a:solidFill>
                <a:latin typeface="+mn-lt"/>
              </a:rPr>
              <a:t>Candlemaker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02272" y="2247749"/>
            <a:ext cx="2516055" cy="2492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Duties: </a:t>
            </a:r>
          </a:p>
          <a:p>
            <a:pPr algn="ctr"/>
            <a:r>
              <a:rPr lang="en-GB" dirty="0"/>
              <a:t>To make candles for use through the entire castle.</a:t>
            </a:r>
          </a:p>
          <a:p>
            <a:pPr algn="ctr"/>
            <a:endParaRPr lang="en-GB" dirty="0"/>
          </a:p>
          <a:p>
            <a:pPr algn="ctr"/>
            <a:r>
              <a:rPr lang="en-GB" b="1" dirty="0"/>
              <a:t>Must be:</a:t>
            </a:r>
          </a:p>
          <a:p>
            <a:pPr algn="ctr"/>
            <a:r>
              <a:rPr lang="en-GB" dirty="0"/>
              <a:t>A skilled craftsman who is able to work efficiently.</a:t>
            </a:r>
          </a:p>
        </p:txBody>
      </p:sp>
      <p:sp>
        <p:nvSpPr>
          <p:cNvPr id="2" name="Rectangle 1"/>
          <p:cNvSpPr/>
          <p:nvPr/>
        </p:nvSpPr>
        <p:spPr>
          <a:xfrm>
            <a:off x="4662616" y="3585404"/>
            <a:ext cx="159913" cy="253428"/>
          </a:xfrm>
          <a:prstGeom prst="rect">
            <a:avLst/>
          </a:prstGeom>
          <a:solidFill>
            <a:srgbClr val="3B15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5107460" y="3564809"/>
            <a:ext cx="159913" cy="253428"/>
          </a:xfrm>
          <a:prstGeom prst="rect">
            <a:avLst/>
          </a:prstGeom>
          <a:solidFill>
            <a:srgbClr val="3B15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5531709" y="3581285"/>
            <a:ext cx="159913" cy="253428"/>
          </a:xfrm>
          <a:prstGeom prst="rect">
            <a:avLst/>
          </a:prstGeom>
          <a:solidFill>
            <a:srgbClr val="3B15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585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4153" y="1057014"/>
            <a:ext cx="6154198" cy="435172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1" y="5712286"/>
            <a:ext cx="7632700" cy="495108"/>
          </a:xfrm>
          <a:prstGeom prst="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To apply, complete an application form.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584" y="2719768"/>
            <a:ext cx="2152037" cy="21350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853" y="1315601"/>
            <a:ext cx="1916681" cy="42919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67" y="4589199"/>
            <a:ext cx="1999058" cy="9609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923512"/>
            <a:ext cx="4066878" cy="4612403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994093" y="1309406"/>
            <a:ext cx="3561129" cy="994306"/>
          </a:xfrm>
        </p:spPr>
        <p:txBody>
          <a:bodyPr/>
          <a:lstStyle/>
          <a:p>
            <a:r>
              <a:rPr lang="en-GB" sz="3600" dirty="0">
                <a:solidFill>
                  <a:srgbClr val="00649C"/>
                </a:solidFill>
                <a:latin typeface="+mn-lt"/>
              </a:rPr>
              <a:t>Carpenter</a:t>
            </a:r>
          </a:p>
        </p:txBody>
      </p:sp>
      <p:sp>
        <p:nvSpPr>
          <p:cNvPr id="5" name="Rectangle 4"/>
          <p:cNvSpPr/>
          <p:nvPr/>
        </p:nvSpPr>
        <p:spPr>
          <a:xfrm>
            <a:off x="1502272" y="2180038"/>
            <a:ext cx="2516055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Duties: </a:t>
            </a:r>
          </a:p>
          <a:p>
            <a:pPr algn="ctr"/>
            <a:r>
              <a:rPr lang="en-GB" dirty="0"/>
              <a:t>To craft things out of wood for use throughout the castle.</a:t>
            </a:r>
          </a:p>
          <a:p>
            <a:pPr algn="ctr"/>
            <a:endParaRPr lang="en-GB" dirty="0"/>
          </a:p>
          <a:p>
            <a:pPr algn="ctr"/>
            <a:r>
              <a:rPr lang="en-GB" b="1" dirty="0"/>
              <a:t>Must be:</a:t>
            </a:r>
          </a:p>
          <a:p>
            <a:pPr algn="ctr"/>
            <a:r>
              <a:rPr lang="en-GB" dirty="0"/>
              <a:t>A highly skilled tradesman who can use tools competently and safely.</a:t>
            </a:r>
          </a:p>
        </p:txBody>
      </p:sp>
      <p:sp>
        <p:nvSpPr>
          <p:cNvPr id="16" name="4-Point Star 15"/>
          <p:cNvSpPr/>
          <p:nvPr/>
        </p:nvSpPr>
        <p:spPr>
          <a:xfrm rot="1489312">
            <a:off x="4915266" y="2691079"/>
            <a:ext cx="339168" cy="339168"/>
          </a:xfrm>
          <a:prstGeom prst="star4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636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7" presetClass="emph" presetSubtype="0" fill="remove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6"/>
          <a:stretch/>
        </p:blipFill>
        <p:spPr>
          <a:xfrm>
            <a:off x="1761688" y="1057015"/>
            <a:ext cx="6637382" cy="437417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1" y="5712286"/>
            <a:ext cx="7632700" cy="495108"/>
          </a:xfrm>
          <a:prstGeom prst="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To apply, complete an application form.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724" y="1391792"/>
            <a:ext cx="2631913" cy="272772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923512"/>
            <a:ext cx="4066878" cy="4612403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994093" y="1309406"/>
            <a:ext cx="3561129" cy="994306"/>
          </a:xfrm>
        </p:spPr>
        <p:txBody>
          <a:bodyPr/>
          <a:lstStyle/>
          <a:p>
            <a:r>
              <a:rPr lang="en-GB" sz="3600" dirty="0">
                <a:solidFill>
                  <a:srgbClr val="00649C"/>
                </a:solidFill>
                <a:latin typeface="+mn-lt"/>
              </a:rPr>
              <a:t>Marshal</a:t>
            </a:r>
          </a:p>
        </p:txBody>
      </p:sp>
      <p:sp>
        <p:nvSpPr>
          <p:cNvPr id="5" name="Rectangle 4"/>
          <p:cNvSpPr/>
          <p:nvPr/>
        </p:nvSpPr>
        <p:spPr>
          <a:xfrm>
            <a:off x="1502272" y="2085768"/>
            <a:ext cx="2516055" cy="29084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Duties: </a:t>
            </a:r>
          </a:p>
          <a:p>
            <a:pPr algn="ctr"/>
            <a:r>
              <a:rPr lang="en-GB" dirty="0"/>
              <a:t>To be responsible for the household’s horses, carts and wagons as well as the transportation of goods.</a:t>
            </a:r>
          </a:p>
          <a:p>
            <a:pPr algn="ctr">
              <a:lnSpc>
                <a:spcPct val="150000"/>
              </a:lnSpc>
            </a:pPr>
            <a:r>
              <a:rPr lang="en-GB" b="1" dirty="0"/>
              <a:t>Must be:</a:t>
            </a:r>
          </a:p>
          <a:p>
            <a:pPr algn="ctr"/>
            <a:r>
              <a:rPr lang="en-GB" dirty="0"/>
              <a:t>An organised individual </a:t>
            </a:r>
          </a:p>
          <a:p>
            <a:pPr algn="ctr"/>
            <a:r>
              <a:rPr lang="en-GB" dirty="0"/>
              <a:t>who is punctual and </a:t>
            </a:r>
          </a:p>
          <a:p>
            <a:pPr algn="ctr"/>
            <a:r>
              <a:rPr lang="en-GB" dirty="0"/>
              <a:t>hard-working.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025"/>
          <a:stretch/>
        </p:blipFill>
        <p:spPr>
          <a:xfrm>
            <a:off x="6517072" y="1336590"/>
            <a:ext cx="2179122" cy="43018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82753" y="1654048"/>
            <a:ext cx="2235186" cy="391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331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L 0.20695 0.00509 " pathEditMode="relative" rAng="0" ptsTypes="AA">
                                      <p:cBhvr>
                                        <p:cTn id="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47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6"/>
          <a:stretch/>
        </p:blipFill>
        <p:spPr>
          <a:xfrm>
            <a:off x="1761688" y="1057015"/>
            <a:ext cx="6637382" cy="43741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364" y="923512"/>
            <a:ext cx="2691020" cy="42706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1" y="5712286"/>
            <a:ext cx="7632700" cy="495108"/>
          </a:xfrm>
          <a:prstGeom prst="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To apply, complete an application form.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56" r="30923" b="50699"/>
          <a:stretch/>
        </p:blipFill>
        <p:spPr>
          <a:xfrm>
            <a:off x="3148553" y="2982304"/>
            <a:ext cx="5249225" cy="24488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923512"/>
            <a:ext cx="4066878" cy="4612403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994093" y="1309406"/>
            <a:ext cx="3561129" cy="994306"/>
          </a:xfrm>
        </p:spPr>
        <p:txBody>
          <a:bodyPr/>
          <a:lstStyle/>
          <a:p>
            <a:r>
              <a:rPr lang="en-GB" sz="3600" dirty="0">
                <a:solidFill>
                  <a:srgbClr val="00649C"/>
                </a:solidFill>
                <a:latin typeface="+mn-lt"/>
              </a:rPr>
              <a:t>Herald</a:t>
            </a:r>
          </a:p>
        </p:txBody>
      </p:sp>
      <p:sp>
        <p:nvSpPr>
          <p:cNvPr id="5" name="Rectangle 4"/>
          <p:cNvSpPr/>
          <p:nvPr/>
        </p:nvSpPr>
        <p:spPr>
          <a:xfrm>
            <a:off x="1502272" y="2264294"/>
            <a:ext cx="2516055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Duties: </a:t>
            </a:r>
          </a:p>
          <a:p>
            <a:pPr algn="ctr"/>
            <a:r>
              <a:rPr lang="en-GB" dirty="0"/>
              <a:t>To announce on behalf of the King to the public.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Must be:</a:t>
            </a:r>
          </a:p>
          <a:p>
            <a:pPr algn="ctr"/>
            <a:r>
              <a:rPr lang="en-GB" dirty="0"/>
              <a:t>A confident individual who is able to speak in front of crowds.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7014866" y="884160"/>
            <a:ext cx="1586039" cy="1135499"/>
            <a:chOff x="7014866" y="884160"/>
            <a:chExt cx="1586039" cy="1135499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014866" y="884160"/>
              <a:ext cx="1586039" cy="1135499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5018" r="-8538" b="60612"/>
            <a:stretch/>
          </p:blipFill>
          <p:spPr>
            <a:xfrm flipH="1">
              <a:off x="7109338" y="923512"/>
              <a:ext cx="1390650" cy="951542"/>
            </a:xfrm>
            <a:prstGeom prst="ellipse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64662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676" y="1057015"/>
            <a:ext cx="6481675" cy="437417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1" y="5712286"/>
            <a:ext cx="7632700" cy="495108"/>
          </a:xfrm>
          <a:prstGeom prst="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To apply, complete an application form.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923512"/>
            <a:ext cx="4066878" cy="4612403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994093" y="1309406"/>
            <a:ext cx="3561129" cy="994306"/>
          </a:xfrm>
        </p:spPr>
        <p:txBody>
          <a:bodyPr/>
          <a:lstStyle/>
          <a:p>
            <a:r>
              <a:rPr lang="en-GB" sz="3600" dirty="0">
                <a:solidFill>
                  <a:srgbClr val="00649C"/>
                </a:solidFill>
                <a:latin typeface="+mn-lt"/>
              </a:rPr>
              <a:t>Messenger</a:t>
            </a:r>
          </a:p>
        </p:txBody>
      </p:sp>
      <p:sp>
        <p:nvSpPr>
          <p:cNvPr id="5" name="Rectangle 4"/>
          <p:cNvSpPr/>
          <p:nvPr/>
        </p:nvSpPr>
        <p:spPr>
          <a:xfrm>
            <a:off x="1502272" y="2264294"/>
            <a:ext cx="2516055" cy="2492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Duties: </a:t>
            </a:r>
          </a:p>
          <a:p>
            <a:pPr algn="ctr"/>
            <a:r>
              <a:rPr lang="en-GB" dirty="0"/>
              <a:t>To carry information to others on behalf of a Lord.</a:t>
            </a:r>
          </a:p>
          <a:p>
            <a:pPr algn="ctr"/>
            <a:endParaRPr lang="en-GB" dirty="0"/>
          </a:p>
          <a:p>
            <a:pPr algn="ctr"/>
            <a:r>
              <a:rPr lang="en-GB" b="1" dirty="0"/>
              <a:t>Must be:</a:t>
            </a:r>
          </a:p>
          <a:p>
            <a:pPr algn="ctr"/>
            <a:r>
              <a:rPr lang="en-GB" dirty="0"/>
              <a:t>A trustworthy individual who is reliable, punctual and efficient.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2495"/>
          <a:stretch/>
        </p:blipFill>
        <p:spPr>
          <a:xfrm>
            <a:off x="4419722" y="871217"/>
            <a:ext cx="3968629" cy="39741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065"/>
          <a:stretch/>
        </p:blipFill>
        <p:spPr>
          <a:xfrm>
            <a:off x="5037377" y="4247129"/>
            <a:ext cx="2220673" cy="136995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332"/>
          <a:stretch/>
        </p:blipFill>
        <p:spPr>
          <a:xfrm>
            <a:off x="5037377" y="4247129"/>
            <a:ext cx="1493996" cy="13699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92" r="-4656"/>
          <a:stretch/>
        </p:blipFill>
        <p:spPr>
          <a:xfrm>
            <a:off x="6531431" y="4251630"/>
            <a:ext cx="1758862" cy="1383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00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.00364 0.00093 L 0.0585 -0.00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" y="-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526"/>
          <a:stretch/>
        </p:blipFill>
        <p:spPr>
          <a:xfrm>
            <a:off x="3820366" y="1057015"/>
            <a:ext cx="4567985" cy="437417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1" y="5712286"/>
            <a:ext cx="7632700" cy="495108"/>
          </a:xfrm>
          <a:prstGeom prst="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To apply, complete an application form.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923512"/>
            <a:ext cx="4066878" cy="4612403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994093" y="1309406"/>
            <a:ext cx="3561129" cy="994306"/>
          </a:xfrm>
        </p:spPr>
        <p:txBody>
          <a:bodyPr/>
          <a:lstStyle/>
          <a:p>
            <a:r>
              <a:rPr lang="en-GB" sz="3600" dirty="0">
                <a:solidFill>
                  <a:srgbClr val="00649C"/>
                </a:solidFill>
                <a:latin typeface="+mn-lt"/>
              </a:rPr>
              <a:t>Watchman</a:t>
            </a:r>
          </a:p>
        </p:txBody>
      </p:sp>
      <p:sp>
        <p:nvSpPr>
          <p:cNvPr id="5" name="Rectangle 4"/>
          <p:cNvSpPr/>
          <p:nvPr/>
        </p:nvSpPr>
        <p:spPr>
          <a:xfrm>
            <a:off x="1502272" y="2264294"/>
            <a:ext cx="2516055" cy="2492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Duties: </a:t>
            </a:r>
          </a:p>
          <a:p>
            <a:pPr algn="ctr"/>
            <a:r>
              <a:rPr lang="en-GB" dirty="0"/>
              <a:t>To be responsible for castle security, ensuring the castle is safe.</a:t>
            </a:r>
          </a:p>
          <a:p>
            <a:pPr algn="ctr"/>
            <a:r>
              <a:rPr lang="en-GB" dirty="0"/>
              <a:t> </a:t>
            </a:r>
          </a:p>
          <a:p>
            <a:pPr algn="ctr"/>
            <a:r>
              <a:rPr lang="en-GB" b="1" dirty="0"/>
              <a:t>Must be:</a:t>
            </a:r>
          </a:p>
          <a:p>
            <a:pPr algn="ctr"/>
            <a:r>
              <a:rPr lang="en-GB" dirty="0"/>
              <a:t>A trustworthy individual who is hard-working and punctual.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180" y="851330"/>
            <a:ext cx="2310127" cy="4301897"/>
          </a:xfrm>
          <a:prstGeom prst="rect">
            <a:avLst/>
          </a:prstGeom>
        </p:spPr>
      </p:pic>
      <p:sp>
        <p:nvSpPr>
          <p:cNvPr id="12" name="4-Point Star 11"/>
          <p:cNvSpPr/>
          <p:nvPr/>
        </p:nvSpPr>
        <p:spPr>
          <a:xfrm rot="1489312">
            <a:off x="6210746" y="4100779"/>
            <a:ext cx="339168" cy="339168"/>
          </a:xfrm>
          <a:prstGeom prst="star4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473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L -0.25 -1.48148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mph" presetSubtype="0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7" presetClass="emph" presetSubtype="0" fill="remove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9098D90-46A4-6D70-5681-560F151446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5632" y="0"/>
            <a:ext cx="5468229" cy="6866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5188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55F922E8FCF54387A911480F330CAC" ma:contentTypeVersion="14" ma:contentTypeDescription="Create a new document." ma:contentTypeScope="" ma:versionID="f41a9cf987f5e674716c12be7346d98a">
  <xsd:schema xmlns:xsd="http://www.w3.org/2001/XMLSchema" xmlns:xs="http://www.w3.org/2001/XMLSchema" xmlns:p="http://schemas.microsoft.com/office/2006/metadata/properties" xmlns:ns2="2fd9b67f-02fc-4dd2-b88c-351b97c063da" xmlns:ns3="63df6c41-3e95-48af-abe5-ae85bf6537b3" targetNamespace="http://schemas.microsoft.com/office/2006/metadata/properties" ma:root="true" ma:fieldsID="42ab67084976167f013587b2467eb4d4" ns2:_="" ns3:_="">
    <xsd:import namespace="2fd9b67f-02fc-4dd2-b88c-351b97c063da"/>
    <xsd:import namespace="63df6c41-3e95-48af-abe5-ae85bf6537b3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d9b67f-02fc-4dd2-b88c-351b97c063da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adcdc4ac-130e-40c0-960f-cc1adf920d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df6c41-3e95-48af-abe5-ae85bf6537b3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0a1ed0ac-1f58-4248-b05d-46b7afb00488}" ma:internalName="TaxCatchAll" ma:showField="CatchAllData" ma:web="63df6c41-3e95-48af-abe5-ae85bf6537b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3df6c41-3e95-48af-abe5-ae85bf6537b3" xsi:nil="true"/>
    <lcf76f155ced4ddcb4097134ff3c332f xmlns="2fd9b67f-02fc-4dd2-b88c-351b97c063d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DE86ABB-C999-42B9-B531-F4871E5E61C4}"/>
</file>

<file path=customXml/itemProps2.xml><?xml version="1.0" encoding="utf-8"?>
<ds:datastoreItem xmlns:ds="http://schemas.openxmlformats.org/officeDocument/2006/customXml" ds:itemID="{1F5778EE-AB9C-4D0A-808A-4D02C1B1A7FE}"/>
</file>

<file path=customXml/itemProps3.xml><?xml version="1.0" encoding="utf-8"?>
<ds:datastoreItem xmlns:ds="http://schemas.openxmlformats.org/officeDocument/2006/customXml" ds:itemID="{8125426D-5279-4F1E-85C7-7234F95DEF00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312</TotalTime>
  <Words>357</Words>
  <Application>Microsoft Office PowerPoint</Application>
  <PresentationFormat>On-screen Show (4:3)</PresentationFormat>
  <Paragraphs>65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Cook</vt:lpstr>
      <vt:lpstr>Gardener</vt:lpstr>
      <vt:lpstr>Candlemaker</vt:lpstr>
      <vt:lpstr>Carpenter</vt:lpstr>
      <vt:lpstr>Marshal</vt:lpstr>
      <vt:lpstr>Herald</vt:lpstr>
      <vt:lpstr>Messenger</vt:lpstr>
      <vt:lpstr>Watchman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Federica Zanusso</dc:creator>
  <cp:lastModifiedBy>Mandy Williams</cp:lastModifiedBy>
  <cp:revision>31</cp:revision>
  <dcterms:created xsi:type="dcterms:W3CDTF">2019-07-18T03:08:09Z</dcterms:created>
  <dcterms:modified xsi:type="dcterms:W3CDTF">2026-09-07T21:01:49Z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0x0101004C55F922E8FCF54387A911480F330CAC</vt:lpwstr>
  </property>
</Properties>
</file>