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4"/>
  </p:sldMasterIdLst>
  <p:notesMasterIdLst>
    <p:notesMasterId r:id="rId16"/>
  </p:notesMasterIdLst>
  <p:sldIdLst>
    <p:sldId id="362" r:id="rId5"/>
    <p:sldId id="365" r:id="rId6"/>
    <p:sldId id="383" r:id="rId7"/>
    <p:sldId id="256" r:id="rId8"/>
    <p:sldId id="353" r:id="rId9"/>
    <p:sldId id="363" r:id="rId10"/>
    <p:sldId id="273" r:id="rId11"/>
    <p:sldId id="382" r:id="rId12"/>
    <p:sldId id="367" r:id="rId13"/>
    <p:sldId id="370" r:id="rId14"/>
    <p:sldId id="368" r:id="rId15"/>
  </p:sldIdLst>
  <p:sldSz cx="19010313" cy="10693400"/>
  <p:notesSz cx="7556500" cy="106934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4" userDrawn="1">
          <p15:clr>
            <a:srgbClr val="A4A3A4"/>
          </p15:clr>
        </p15:guide>
        <p15:guide id="2" pos="6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BF00"/>
    <a:srgbClr val="FFA1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3FC3E42-9A61-EB3B-C587-BA7E7936DEA4}" v="10" dt="2026-10-15T11:16:46.434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40" autoAdjust="0"/>
    <p:restoredTop sz="94660"/>
  </p:normalViewPr>
  <p:slideViewPr>
    <p:cSldViewPr snapToGrid="0">
      <p:cViewPr varScale="1">
        <p:scale>
          <a:sx n="44" d="100"/>
          <a:sy n="44" d="100"/>
        </p:scale>
        <p:origin x="756" y="90"/>
      </p:cViewPr>
      <p:guideLst>
        <p:guide orient="horz" pos="344"/>
        <p:guide pos="612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5" units="cm"/>
          <inkml:channel name="T" type="integer" max="2.14748E9" units="dev"/>
        </inkml:traceFormat>
        <inkml:channelProperties>
          <inkml:channelProperty channel="X" name="resolution" value="228.73996" units="1/cm"/>
          <inkml:channelProperty channel="Y" name="resolution" value="405.78329" units="1/cm"/>
          <inkml:channelProperty channel="F" name="resolution" value="0.18576" units="1/cm"/>
          <inkml:channelProperty channel="T" name="resolution" value="1" units="1/dev"/>
        </inkml:channelProperties>
      </inkml:inkSource>
      <inkml:timestamp xml:id="ts0" timeString="2024-09-02T14:52:40.51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13927 18527 15 0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BF3456-A29E-41FE-BFB7-B24F24BEE47B}" type="datetimeFigureOut">
              <a:rPr lang="cs-CZ" smtClean="0"/>
              <a:t>15.10.2026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71500" y="1336675"/>
            <a:ext cx="6413500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55650" y="5146675"/>
            <a:ext cx="6045200" cy="4210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95B543-0236-4AEE-9F15-C7CF115048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25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95B543-0236-4AEE-9F15-C7CF1150485F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91371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Read chapter one and stop to discuss when author describe Lilly's personality and appearance. Children to create a table in their books describing Lilly.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95B543-0236-4AEE-9F15-C7CF1150485F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4027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new-2014-curriculum-resources-ks2-english-resources-lower-ks2-years-3-and-4/new-2014-curriculum-resources-ks2-english-resources-lower-ks2-years-3-and-4-writing-composition/new-2014-curriculum-resources-ks2-english-resources-lower-ks2-years-3-and-4-writing-composition-in-non-narrative-material-use-simple-organisational-devices" TargetMode="Externa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426970" y="3314954"/>
            <a:ext cx="1617234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853943" y="5988304"/>
            <a:ext cx="1331840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370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00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51315" y="2459482"/>
            <a:ext cx="827643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798538" y="2459482"/>
            <a:ext cx="827643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992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377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8889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89F91E1A-5851-45F1-A982-5F9946994EE7}"/>
              </a:ext>
            </a:extLst>
          </p:cNvPr>
          <p:cNvSpPr/>
          <p:nvPr userDrawn="1"/>
        </p:nvSpPr>
        <p:spPr bwMode="auto">
          <a:xfrm>
            <a:off x="950517" y="683189"/>
            <a:ext cx="17089479" cy="9289892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105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2387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89F91E1A-5851-45F1-A982-5F9946994EE7}"/>
              </a:ext>
            </a:extLst>
          </p:cNvPr>
          <p:cNvSpPr/>
          <p:nvPr userDrawn="1"/>
        </p:nvSpPr>
        <p:spPr bwMode="auto">
          <a:xfrm>
            <a:off x="950517" y="683189"/>
            <a:ext cx="17089479" cy="9289892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105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0718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89F91E1A-5851-45F1-A982-5F9946994EE7}"/>
              </a:ext>
            </a:extLst>
          </p:cNvPr>
          <p:cNvSpPr/>
          <p:nvPr userDrawn="1"/>
        </p:nvSpPr>
        <p:spPr bwMode="auto">
          <a:xfrm>
            <a:off x="950517" y="683189"/>
            <a:ext cx="17089479" cy="9289892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105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5436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89F91E1A-5851-45F1-A982-5F9946994EE7}"/>
              </a:ext>
            </a:extLst>
          </p:cNvPr>
          <p:cNvSpPr/>
          <p:nvPr userDrawn="1"/>
        </p:nvSpPr>
        <p:spPr bwMode="auto">
          <a:xfrm>
            <a:off x="950517" y="683189"/>
            <a:ext cx="17089479" cy="9289892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105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0431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89F91E1A-5851-45F1-A982-5F9946994EE7}"/>
              </a:ext>
            </a:extLst>
          </p:cNvPr>
          <p:cNvSpPr/>
          <p:nvPr userDrawn="1"/>
        </p:nvSpPr>
        <p:spPr bwMode="auto">
          <a:xfrm>
            <a:off x="950517" y="683189"/>
            <a:ext cx="17089479" cy="9289892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105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9195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89F91E1A-5851-45F1-A982-5F9946994EE7}"/>
              </a:ext>
            </a:extLst>
          </p:cNvPr>
          <p:cNvSpPr/>
          <p:nvPr userDrawn="1"/>
        </p:nvSpPr>
        <p:spPr bwMode="auto">
          <a:xfrm>
            <a:off x="950517" y="683189"/>
            <a:ext cx="17089479" cy="9289892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105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5236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89F91E1A-5851-45F1-A982-5F9946994EE7}"/>
              </a:ext>
            </a:extLst>
          </p:cNvPr>
          <p:cNvSpPr/>
          <p:nvPr userDrawn="1"/>
        </p:nvSpPr>
        <p:spPr bwMode="auto">
          <a:xfrm>
            <a:off x="950517" y="683189"/>
            <a:ext cx="17089479" cy="9289892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105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53930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89F91E1A-5851-45F1-A982-5F9946994EE7}"/>
              </a:ext>
            </a:extLst>
          </p:cNvPr>
          <p:cNvSpPr/>
          <p:nvPr userDrawn="1"/>
        </p:nvSpPr>
        <p:spPr bwMode="auto">
          <a:xfrm>
            <a:off x="950517" y="683189"/>
            <a:ext cx="17089479" cy="9289892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105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73742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8602167" y="8672310"/>
            <a:ext cx="1805980" cy="862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7"/>
          </a:p>
        </p:txBody>
      </p:sp>
      <p:sp>
        <p:nvSpPr>
          <p:cNvPr id="4" name="Rectangle 3">
            <a:hlinkClick r:id="rId4"/>
          </p:cNvPr>
          <p:cNvSpPr/>
          <p:nvPr userDrawn="1"/>
        </p:nvSpPr>
        <p:spPr>
          <a:xfrm>
            <a:off x="308918" y="0"/>
            <a:ext cx="3184227" cy="16218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7"/>
          </a:p>
        </p:txBody>
      </p:sp>
      <p:sp>
        <p:nvSpPr>
          <p:cNvPr id="5" name="Rectangle 4">
            <a:hlinkClick r:id="rId4"/>
          </p:cNvPr>
          <p:cNvSpPr/>
          <p:nvPr userDrawn="1"/>
        </p:nvSpPr>
        <p:spPr>
          <a:xfrm>
            <a:off x="166340" y="9516796"/>
            <a:ext cx="1473299" cy="9449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7"/>
          </a:p>
        </p:txBody>
      </p:sp>
    </p:spTree>
    <p:extLst>
      <p:ext uri="{BB962C8B-B14F-4D97-AF65-F5344CB8AC3E}">
        <p14:creationId xmlns:p14="http://schemas.microsoft.com/office/powerpoint/2010/main" val="30545293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23921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950513" y="683192"/>
            <a:ext cx="17089479" cy="928989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105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98870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950513" y="683192"/>
            <a:ext cx="17089479" cy="928989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105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31841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950513" y="683192"/>
            <a:ext cx="17089479" cy="928989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105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10623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950513" y="683192"/>
            <a:ext cx="17089479" cy="928989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105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27594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950513" y="683192"/>
            <a:ext cx="17089479" cy="928989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105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6279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950513" y="683192"/>
            <a:ext cx="17089479" cy="928989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105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46168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950513" y="683192"/>
            <a:ext cx="17089479" cy="928989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105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48912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950513" y="683192"/>
            <a:ext cx="17089479" cy="928989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105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15705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950513" y="683192"/>
            <a:ext cx="17089479" cy="928989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105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267823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950513" y="683192"/>
            <a:ext cx="17089479" cy="928989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105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811952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950513" y="683192"/>
            <a:ext cx="17089479" cy="928989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105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55277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950513" y="683192"/>
            <a:ext cx="17089479" cy="928989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105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66075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8775" y="9661366"/>
            <a:ext cx="1198529" cy="905491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8602167" y="4915546"/>
            <a:ext cx="1805980" cy="862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7"/>
          </a:p>
        </p:txBody>
      </p:sp>
    </p:spTree>
    <p:extLst>
      <p:ext uri="{BB962C8B-B14F-4D97-AF65-F5344CB8AC3E}">
        <p14:creationId xmlns:p14="http://schemas.microsoft.com/office/powerpoint/2010/main" val="11712436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950513" y="683192"/>
            <a:ext cx="17089479" cy="928989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105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4137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950513" y="683192"/>
            <a:ext cx="17089479" cy="928989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105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858253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950513" y="683192"/>
            <a:ext cx="17089479" cy="928989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105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0513" y="746721"/>
            <a:ext cx="17089479" cy="1550381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70369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Less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56737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image" Target="../media/image1.jpe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4">
            <a:alphaModFix amt="47000"/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7794922" y="10051413"/>
            <a:ext cx="576699" cy="384175"/>
          </a:xfrm>
          <a:custGeom>
            <a:avLst/>
            <a:gdLst/>
            <a:ahLst/>
            <a:cxnLst/>
            <a:rect l="l" t="t" r="r" b="b"/>
            <a:pathLst>
              <a:path w="229234" h="384175">
                <a:moveTo>
                  <a:pt x="229215" y="0"/>
                </a:moveTo>
                <a:lnTo>
                  <a:pt x="6499" y="145561"/>
                </a:lnTo>
                <a:lnTo>
                  <a:pt x="988" y="145561"/>
                </a:lnTo>
                <a:lnTo>
                  <a:pt x="0" y="379373"/>
                </a:lnTo>
                <a:lnTo>
                  <a:pt x="6499" y="383615"/>
                </a:lnTo>
                <a:lnTo>
                  <a:pt x="229215" y="238054"/>
                </a:lnTo>
                <a:lnTo>
                  <a:pt x="229215" y="145561"/>
                </a:lnTo>
                <a:lnTo>
                  <a:pt x="6499" y="145561"/>
                </a:lnTo>
                <a:lnTo>
                  <a:pt x="1003" y="141966"/>
                </a:lnTo>
                <a:lnTo>
                  <a:pt x="229215" y="141966"/>
                </a:lnTo>
                <a:lnTo>
                  <a:pt x="229215" y="0"/>
                </a:lnTo>
                <a:close/>
              </a:path>
            </a:pathLst>
          </a:custGeom>
          <a:solidFill>
            <a:srgbClr val="FFBF00">
              <a:alpha val="51998"/>
            </a:srgbClr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17" name="bk object 17"/>
          <p:cNvSpPr/>
          <p:nvPr/>
        </p:nvSpPr>
        <p:spPr>
          <a:xfrm>
            <a:off x="17250971" y="10051416"/>
            <a:ext cx="560724" cy="384175"/>
          </a:xfrm>
          <a:custGeom>
            <a:avLst/>
            <a:gdLst/>
            <a:ahLst/>
            <a:cxnLst/>
            <a:rect l="l" t="t" r="r" b="b"/>
            <a:pathLst>
              <a:path w="222884" h="384175">
                <a:moveTo>
                  <a:pt x="0" y="0"/>
                </a:moveTo>
                <a:lnTo>
                  <a:pt x="0" y="238054"/>
                </a:lnTo>
                <a:lnTo>
                  <a:pt x="222717" y="383615"/>
                </a:lnTo>
                <a:lnTo>
                  <a:pt x="222717" y="145561"/>
                </a:lnTo>
                <a:lnTo>
                  <a:pt x="0" y="0"/>
                </a:lnTo>
                <a:close/>
              </a:path>
            </a:pathLst>
          </a:custGeom>
          <a:solidFill>
            <a:srgbClr val="5FC7FC">
              <a:alpha val="51998"/>
            </a:srgbClr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18" name="bk object 18"/>
          <p:cNvSpPr/>
          <p:nvPr/>
        </p:nvSpPr>
        <p:spPr>
          <a:xfrm>
            <a:off x="17794922" y="9905820"/>
            <a:ext cx="576699" cy="384175"/>
          </a:xfrm>
          <a:custGeom>
            <a:avLst/>
            <a:gdLst/>
            <a:ahLst/>
            <a:cxnLst/>
            <a:rect l="l" t="t" r="r" b="b"/>
            <a:pathLst>
              <a:path w="229234" h="384175">
                <a:moveTo>
                  <a:pt x="229215" y="238054"/>
                </a:moveTo>
                <a:lnTo>
                  <a:pt x="6499" y="238054"/>
                </a:lnTo>
                <a:lnTo>
                  <a:pt x="229215" y="383628"/>
                </a:lnTo>
                <a:lnTo>
                  <a:pt x="229215" y="238054"/>
                </a:lnTo>
                <a:close/>
              </a:path>
              <a:path w="229234" h="384175">
                <a:moveTo>
                  <a:pt x="6499" y="0"/>
                </a:moveTo>
                <a:lnTo>
                  <a:pt x="0" y="4242"/>
                </a:lnTo>
                <a:lnTo>
                  <a:pt x="0" y="242309"/>
                </a:lnTo>
                <a:lnTo>
                  <a:pt x="6499" y="238054"/>
                </a:lnTo>
                <a:lnTo>
                  <a:pt x="229215" y="238054"/>
                </a:lnTo>
                <a:lnTo>
                  <a:pt x="229215" y="145561"/>
                </a:lnTo>
                <a:lnTo>
                  <a:pt x="6499" y="0"/>
                </a:lnTo>
                <a:close/>
              </a:path>
            </a:pathLst>
          </a:custGeom>
          <a:solidFill>
            <a:srgbClr val="FF8200">
              <a:alpha val="51998"/>
            </a:srgbClr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19" name="bk object 19"/>
          <p:cNvSpPr/>
          <p:nvPr/>
        </p:nvSpPr>
        <p:spPr>
          <a:xfrm>
            <a:off x="17913434" y="10051416"/>
            <a:ext cx="458484" cy="238125"/>
          </a:xfrm>
          <a:custGeom>
            <a:avLst/>
            <a:gdLst/>
            <a:ahLst/>
            <a:cxnLst/>
            <a:rect l="l" t="t" r="r" b="b"/>
            <a:pathLst>
              <a:path w="182245" h="238125">
                <a:moveTo>
                  <a:pt x="182107" y="0"/>
                </a:moveTo>
                <a:lnTo>
                  <a:pt x="0" y="119014"/>
                </a:lnTo>
                <a:lnTo>
                  <a:pt x="182107" y="238029"/>
                </a:lnTo>
                <a:lnTo>
                  <a:pt x="182107" y="0"/>
                </a:lnTo>
                <a:close/>
              </a:path>
            </a:pathLst>
          </a:custGeom>
          <a:solidFill>
            <a:srgbClr val="FFA100">
              <a:alpha val="51998"/>
            </a:srgbClr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20" name="bk object 20"/>
          <p:cNvSpPr/>
          <p:nvPr/>
        </p:nvSpPr>
        <p:spPr>
          <a:xfrm>
            <a:off x="17250971" y="9905820"/>
            <a:ext cx="560724" cy="384175"/>
          </a:xfrm>
          <a:custGeom>
            <a:avLst/>
            <a:gdLst/>
            <a:ahLst/>
            <a:cxnLst/>
            <a:rect l="l" t="t" r="r" b="b"/>
            <a:pathLst>
              <a:path w="222884" h="384175">
                <a:moveTo>
                  <a:pt x="222717" y="0"/>
                </a:moveTo>
                <a:lnTo>
                  <a:pt x="0" y="145561"/>
                </a:lnTo>
                <a:lnTo>
                  <a:pt x="0" y="383628"/>
                </a:lnTo>
                <a:lnTo>
                  <a:pt x="222717" y="238054"/>
                </a:lnTo>
                <a:lnTo>
                  <a:pt x="222717" y="0"/>
                </a:lnTo>
                <a:close/>
              </a:path>
            </a:pathLst>
          </a:custGeom>
          <a:solidFill>
            <a:srgbClr val="002E8E">
              <a:alpha val="51998"/>
            </a:srgbClr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21" name="bk object 21"/>
          <p:cNvSpPr/>
          <p:nvPr/>
        </p:nvSpPr>
        <p:spPr>
          <a:xfrm>
            <a:off x="17250970" y="10051413"/>
            <a:ext cx="458484" cy="238125"/>
          </a:xfrm>
          <a:custGeom>
            <a:avLst/>
            <a:gdLst/>
            <a:ahLst/>
            <a:cxnLst/>
            <a:rect l="l" t="t" r="r" b="b"/>
            <a:pathLst>
              <a:path w="182245" h="238125">
                <a:moveTo>
                  <a:pt x="0" y="0"/>
                </a:moveTo>
                <a:lnTo>
                  <a:pt x="0" y="238029"/>
                </a:lnTo>
                <a:lnTo>
                  <a:pt x="182109" y="119014"/>
                </a:lnTo>
                <a:lnTo>
                  <a:pt x="0" y="0"/>
                </a:lnTo>
                <a:close/>
              </a:path>
            </a:pathLst>
          </a:custGeom>
          <a:solidFill>
            <a:srgbClr val="009EF3">
              <a:alpha val="51998"/>
            </a:srgbClr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51315" y="427736"/>
            <a:ext cx="1712365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51315" y="2459482"/>
            <a:ext cx="1712365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468938" y="9944862"/>
            <a:ext cx="608841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51314" y="9944862"/>
            <a:ext cx="437604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698929" y="9944862"/>
            <a:ext cx="437604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object 2">
            <a:extLst>
              <a:ext uri="{FF2B5EF4-FFF2-40B4-BE49-F238E27FC236}">
                <a16:creationId xmlns:a16="http://schemas.microsoft.com/office/drawing/2014/main" id="{9BDADC5D-0557-4B18-81E9-964FEBAE174C}"/>
              </a:ext>
            </a:extLst>
          </p:cNvPr>
          <p:cNvSpPr/>
          <p:nvPr userDrawn="1"/>
        </p:nvSpPr>
        <p:spPr>
          <a:xfrm>
            <a:off x="0" y="-13891"/>
            <a:ext cx="2232348" cy="1006371"/>
          </a:xfrm>
          <a:custGeom>
            <a:avLst/>
            <a:gdLst/>
            <a:ahLst/>
            <a:cxnLst/>
            <a:rect l="l" t="t" r="r" b="b"/>
            <a:pathLst>
              <a:path w="1892300" h="440055">
                <a:moveTo>
                  <a:pt x="0" y="439737"/>
                </a:moveTo>
                <a:lnTo>
                  <a:pt x="1892300" y="439737"/>
                </a:lnTo>
                <a:lnTo>
                  <a:pt x="1892300" y="0"/>
                </a:lnTo>
                <a:lnTo>
                  <a:pt x="0" y="0"/>
                </a:lnTo>
                <a:lnTo>
                  <a:pt x="0" y="439737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2">
            <a:extLst>
              <a:ext uri="{FF2B5EF4-FFF2-40B4-BE49-F238E27FC236}">
                <a16:creationId xmlns:a16="http://schemas.microsoft.com/office/drawing/2014/main" id="{CDDBA934-3E5D-4CB2-B44C-C10C479E288A}"/>
              </a:ext>
            </a:extLst>
          </p:cNvPr>
          <p:cNvSpPr/>
          <p:nvPr userDrawn="1"/>
        </p:nvSpPr>
        <p:spPr>
          <a:xfrm>
            <a:off x="2232348" y="1"/>
            <a:ext cx="16777965" cy="992480"/>
          </a:xfrm>
          <a:custGeom>
            <a:avLst/>
            <a:gdLst/>
            <a:ahLst/>
            <a:cxnLst/>
            <a:rect l="l" t="t" r="r" b="b"/>
            <a:pathLst>
              <a:path w="1892300" h="440055">
                <a:moveTo>
                  <a:pt x="0" y="439737"/>
                </a:moveTo>
                <a:lnTo>
                  <a:pt x="1892300" y="439737"/>
                </a:lnTo>
                <a:lnTo>
                  <a:pt x="1892300" y="0"/>
                </a:lnTo>
                <a:lnTo>
                  <a:pt x="0" y="0"/>
                </a:lnTo>
                <a:lnTo>
                  <a:pt x="0" y="439737"/>
                </a:lnTo>
                <a:close/>
              </a:path>
            </a:pathLst>
          </a:custGeom>
          <a:solidFill>
            <a:srgbClr val="00B0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4">
            <a:extLst>
              <a:ext uri="{FF2B5EF4-FFF2-40B4-BE49-F238E27FC236}">
                <a16:creationId xmlns:a16="http://schemas.microsoft.com/office/drawing/2014/main" id="{04C75B7F-AF6A-4856-AE9D-0B1BDCD04157}"/>
              </a:ext>
            </a:extLst>
          </p:cNvPr>
          <p:cNvSpPr txBox="1"/>
          <p:nvPr userDrawn="1"/>
        </p:nvSpPr>
        <p:spPr>
          <a:xfrm>
            <a:off x="1" y="162124"/>
            <a:ext cx="19010312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GB" sz="4800" spc="-10">
                <a:solidFill>
                  <a:srgbClr val="FFFFFF"/>
                </a:solidFill>
                <a:latin typeface="Twinkl Cursive Looped" panose="02000000000000000000" pitchFamily="2" charset="0"/>
                <a:cs typeface="Source Sans Pro Light"/>
              </a:rPr>
              <a:t>Topic									</a:t>
            </a:r>
            <a:r>
              <a:rPr lang="en-GB" sz="4800" u="sng" spc="-10">
                <a:solidFill>
                  <a:srgbClr val="FFFFFF"/>
                </a:solidFill>
                <a:latin typeface="Twinkl Cursive Looped" panose="02000000000000000000" pitchFamily="2" charset="0"/>
                <a:cs typeface="Source Sans Pro Light"/>
              </a:rPr>
              <a:t>date</a:t>
            </a:r>
            <a:endParaRPr sz="4800" u="sng">
              <a:latin typeface="Twinkl Cursive Looped" panose="02000000000000000000" pitchFamily="2" charset="0"/>
              <a:cs typeface="Source Sans Pro Light"/>
            </a:endParaRPr>
          </a:p>
        </p:txBody>
      </p:sp>
    </p:spTree>
    <p:extLst>
      <p:ext uri="{BB962C8B-B14F-4D97-AF65-F5344CB8AC3E}">
        <p14:creationId xmlns:p14="http://schemas.microsoft.com/office/powerpoint/2010/main" val="3170044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  <p:sldLayoutId id="2147483686" r:id="rId19"/>
    <p:sldLayoutId id="2147483687" r:id="rId20"/>
    <p:sldLayoutId id="2147483688" r:id="rId21"/>
    <p:sldLayoutId id="2147483689" r:id="rId22"/>
    <p:sldLayoutId id="2147483690" r:id="rId23"/>
    <p:sldLayoutId id="2147483691" r:id="rId24"/>
    <p:sldLayoutId id="2147483692" r:id="rId25"/>
    <p:sldLayoutId id="2147483693" r:id="rId26"/>
    <p:sldLayoutId id="2147483694" r:id="rId27"/>
    <p:sldLayoutId id="2147483695" r:id="rId28"/>
    <p:sldLayoutId id="2147483696" r:id="rId29"/>
    <p:sldLayoutId id="2147483697" r:id="rId30"/>
    <p:sldLayoutId id="2147483698" r:id="rId31"/>
    <p:sldLayoutId id="2147483699" r:id="rId32"/>
  </p:sldLayoutIdLst>
  <p:txStyles>
    <p:titleStyle>
      <a:lvl1pPr eaLnBrk="1" hangingPunct="1">
        <a:defRPr>
          <a:latin typeface="+mj-lt"/>
          <a:ea typeface="+mj-ea"/>
          <a:cs typeface="+mj-cs"/>
        </a:defRPr>
      </a:lvl1pPr>
    </p:titleStyle>
    <p:bodyStyle>
      <a:lvl1pPr marL="0" eaLnBrk="1" hangingPunct="1">
        <a:defRPr>
          <a:latin typeface="+mn-lt"/>
          <a:ea typeface="+mn-ea"/>
          <a:cs typeface="+mn-cs"/>
        </a:defRPr>
      </a:lvl1pPr>
      <a:lvl2pPr marL="457200" eaLnBrk="1" hangingPunct="1">
        <a:defRPr>
          <a:latin typeface="+mn-lt"/>
          <a:ea typeface="+mn-ea"/>
          <a:cs typeface="+mn-cs"/>
        </a:defRPr>
      </a:lvl2pPr>
      <a:lvl3pPr marL="914400" eaLnBrk="1" hangingPunct="1">
        <a:defRPr>
          <a:latin typeface="+mn-lt"/>
          <a:ea typeface="+mn-ea"/>
          <a:cs typeface="+mn-cs"/>
        </a:defRPr>
      </a:lvl3pPr>
      <a:lvl4pPr marL="1371600" eaLnBrk="1" hangingPunct="1">
        <a:defRPr>
          <a:latin typeface="+mn-lt"/>
          <a:ea typeface="+mn-ea"/>
          <a:cs typeface="+mn-cs"/>
        </a:defRPr>
      </a:lvl4pPr>
      <a:lvl5pPr marL="1828800" eaLnBrk="1" hangingPunct="1">
        <a:defRPr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57200" eaLnBrk="1" hangingPunct="1">
        <a:defRPr>
          <a:latin typeface="+mn-lt"/>
          <a:ea typeface="+mn-ea"/>
          <a:cs typeface="+mn-cs"/>
        </a:defRPr>
      </a:lvl2pPr>
      <a:lvl3pPr marL="914400" eaLnBrk="1" hangingPunct="1">
        <a:defRPr>
          <a:latin typeface="+mn-lt"/>
          <a:ea typeface="+mn-ea"/>
          <a:cs typeface="+mn-cs"/>
        </a:defRPr>
      </a:lvl3pPr>
      <a:lvl4pPr marL="1371600" eaLnBrk="1" hangingPunct="1">
        <a:defRPr>
          <a:latin typeface="+mn-lt"/>
          <a:ea typeface="+mn-ea"/>
          <a:cs typeface="+mn-cs"/>
        </a:defRPr>
      </a:lvl4pPr>
      <a:lvl5pPr marL="1828800" eaLnBrk="1" hangingPunct="1">
        <a:defRPr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8.png"/><Relationship Id="rId4" Type="http://schemas.openxmlformats.org/officeDocument/2006/relationships/image" Target="../media/image8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32.xml"/><Relationship Id="rId1" Type="http://schemas.openxmlformats.org/officeDocument/2006/relationships/video" Target="https://www.youtube.com/embed/R087lYrRpgY?feature=oembed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32.xml"/><Relationship Id="rId1" Type="http://schemas.openxmlformats.org/officeDocument/2006/relationships/video" Target="https://www.youtube.com/embed/4WVBTpgaSvU?feature=oembed" TargetMode="Externa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_BQu30mScGY?feature=oembed" TargetMode="Externa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kVTjug9uaP4?feature=oembed" TargetMode="Externa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WeTYjbA6GRo?feature=oembed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TCmRKktyYY?feature=oemb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98B162-AC89-4F8F-A6E3-039A7527C442}"/>
              </a:ext>
            </a:extLst>
          </p:cNvPr>
          <p:cNvSpPr txBox="1"/>
          <p:nvPr/>
        </p:nvSpPr>
        <p:spPr>
          <a:xfrm>
            <a:off x="2247179" y="0"/>
            <a:ext cx="16534533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6000" u="sng" dirty="0">
                <a:highlight>
                  <a:srgbClr val="FFFF00"/>
                </a:highlight>
              </a:rPr>
              <a:t>	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907AD5-D9ED-445F-8371-C9D5351592D9}"/>
              </a:ext>
            </a:extLst>
          </p:cNvPr>
          <p:cNvSpPr txBox="1"/>
          <p:nvPr/>
        </p:nvSpPr>
        <p:spPr>
          <a:xfrm>
            <a:off x="323107" y="1258842"/>
            <a:ext cx="168538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u="sng" dirty="0">
                <a:highlight>
                  <a:srgbClr val="FFFF00"/>
                </a:highlight>
              </a:rPr>
              <a:t>HWP</a:t>
            </a:r>
          </a:p>
          <a:p>
            <a:r>
              <a:rPr lang="en-GB" dirty="0"/>
              <a:t>                                 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CB2FC96-369A-4C84-953F-0255F0CAE12E}"/>
              </a:ext>
            </a:extLst>
          </p:cNvPr>
          <p:cNvSpPr/>
          <p:nvPr/>
        </p:nvSpPr>
        <p:spPr>
          <a:xfrm>
            <a:off x="0" y="0"/>
            <a:ext cx="2247180" cy="10156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AEB154-3687-43B2-AA03-716646EC9D6D}"/>
              </a:ext>
            </a:extLst>
          </p:cNvPr>
          <p:cNvSpPr txBox="1"/>
          <p:nvPr/>
        </p:nvSpPr>
        <p:spPr>
          <a:xfrm>
            <a:off x="228600" y="205740"/>
            <a:ext cx="20185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Literacy</a:t>
            </a:r>
            <a:endParaRPr lang="en-GB" sz="4000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F99609-5039-44D5-A689-A59B514799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350" y="2624050"/>
            <a:ext cx="1686160" cy="151468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5F70A951-1730-4B85-9AF0-32179A9DBD5F}"/>
                  </a:ext>
                </a:extLst>
              </p14:cNvPr>
              <p14:cNvContentPartPr/>
              <p14:nvPr/>
            </p14:nvContentPartPr>
            <p14:xfrm>
              <a:off x="5013720" y="6669720"/>
              <a:ext cx="360" cy="3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5F70A951-1730-4B85-9AF0-32179A9DBD5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004360" y="666036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397867A7-4205-4E73-DDA3-A5BB40C685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31338" y="640140"/>
            <a:ext cx="2162474" cy="1005989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99FFED2-89B9-3285-1AF8-E856DBCA2FB4}"/>
              </a:ext>
            </a:extLst>
          </p:cNvPr>
          <p:cNvSpPr txBox="1"/>
          <p:nvPr/>
        </p:nvSpPr>
        <p:spPr>
          <a:xfrm>
            <a:off x="2228858" y="-9331"/>
            <a:ext cx="10880865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800" b="1" u="sng">
                <a:latin typeface="Comic Sans MS"/>
              </a:rPr>
              <a:t>Thursday 15th Octo</a:t>
            </a:r>
            <a:r>
              <a:rPr lang="en-US" sz="4800" b="1" u="sng" dirty="0">
                <a:latin typeface="Comic Sans MS"/>
              </a:rPr>
              <a:t>ber 2026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0BC233D-DFF4-9AF9-39C3-7BDBBD1FFE6E}"/>
              </a:ext>
            </a:extLst>
          </p:cNvPr>
          <p:cNvSpPr txBox="1"/>
          <p:nvPr/>
        </p:nvSpPr>
        <p:spPr>
          <a:xfrm>
            <a:off x="15980169" y="5429804"/>
            <a:ext cx="2743199" cy="255454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b="1" u="sng" dirty="0">
                <a:highlight>
                  <a:srgbClr val="FFFF00"/>
                </a:highlight>
                <a:latin typeface="Comic Sans MS"/>
              </a:rPr>
              <a:t>CC</a:t>
            </a:r>
            <a:r>
              <a:rPr lang="en-US" sz="4000" b="1" dirty="0">
                <a:latin typeface="Comic Sans MS"/>
              </a:rPr>
              <a:t>: Write sentences with the words</a:t>
            </a:r>
          </a:p>
        </p:txBody>
      </p:sp>
    </p:spTree>
    <p:extLst>
      <p:ext uri="{BB962C8B-B14F-4D97-AF65-F5344CB8AC3E}">
        <p14:creationId xmlns:p14="http://schemas.microsoft.com/office/powerpoint/2010/main" val="1742785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Phase 3 Tricky Words Song Say Hello To">
            <a:hlinkClick r:id="" action="ppaction://noaction"/>
            <a:extLst>
              <a:ext uri="{FF2B5EF4-FFF2-40B4-BE49-F238E27FC236}">
                <a16:creationId xmlns:a16="http://schemas.microsoft.com/office/drawing/2014/main" id="{3B3A915C-A640-0A19-7857-85CF6E0FDE9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935163" y="1069975"/>
            <a:ext cx="15138400" cy="855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895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38717BD-5074-D82A-115D-A72642E7586C}"/>
              </a:ext>
            </a:extLst>
          </p:cNvPr>
          <p:cNvSpPr txBox="1"/>
          <p:nvPr/>
        </p:nvSpPr>
        <p:spPr>
          <a:xfrm>
            <a:off x="2413971" y="-5705"/>
            <a:ext cx="16081800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800" b="1" u="sng">
                <a:latin typeface="Comic Sans MS"/>
              </a:rPr>
              <a:t>CS: 15.10.2026 - Pronouns</a:t>
            </a:r>
          </a:p>
          <a:p>
            <a:endParaRPr lang="en-US" sz="4800" b="1" u="sng" dirty="0">
              <a:latin typeface="Comic Sans MS"/>
            </a:endParaRPr>
          </a:p>
          <a:p>
            <a:r>
              <a:rPr lang="en-US" sz="4800" dirty="0">
                <a:latin typeface="Comic Sans MS"/>
              </a:rPr>
              <a:t>Write a sentence with a pronoun</a:t>
            </a:r>
          </a:p>
        </p:txBody>
      </p:sp>
      <p:pic>
        <p:nvPicPr>
          <p:cNvPr id="5" name="Online Media 4" title="The Pronoun Song | MC Grammar 🎤 | Educational Rap Songs for Kids 🎵">
            <a:hlinkClick r:id="" action="ppaction://noaction"/>
            <a:extLst>
              <a:ext uri="{FF2B5EF4-FFF2-40B4-BE49-F238E27FC236}">
                <a16:creationId xmlns:a16="http://schemas.microsoft.com/office/drawing/2014/main" id="{9F961409-E8F4-ED05-7B63-B7DB2B0E591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671794" y="2289170"/>
            <a:ext cx="12134411" cy="68496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9146E17-94FA-73F8-9820-4B7EC2B0C4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" y="2295752"/>
            <a:ext cx="6353967" cy="6222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761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13890"/>
            <a:ext cx="2232348" cy="1006371"/>
          </a:xfrm>
          <a:custGeom>
            <a:avLst/>
            <a:gdLst/>
            <a:ahLst/>
            <a:cxnLst/>
            <a:rect l="l" t="t" r="r" b="b"/>
            <a:pathLst>
              <a:path w="1892300" h="440055">
                <a:moveTo>
                  <a:pt x="0" y="439737"/>
                </a:moveTo>
                <a:lnTo>
                  <a:pt x="1892300" y="439737"/>
                </a:lnTo>
                <a:lnTo>
                  <a:pt x="1892300" y="0"/>
                </a:lnTo>
                <a:lnTo>
                  <a:pt x="0" y="0"/>
                </a:lnTo>
                <a:lnTo>
                  <a:pt x="0" y="439737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object 2">
            <a:extLst>
              <a:ext uri="{FF2B5EF4-FFF2-40B4-BE49-F238E27FC236}">
                <a16:creationId xmlns:a16="http://schemas.microsoft.com/office/drawing/2014/main" id="{3708B453-DDCE-42C1-9AB9-A8D5DDCA46AD}"/>
              </a:ext>
            </a:extLst>
          </p:cNvPr>
          <p:cNvSpPr/>
          <p:nvPr/>
        </p:nvSpPr>
        <p:spPr>
          <a:xfrm>
            <a:off x="2232348" y="1"/>
            <a:ext cx="16777965" cy="992480"/>
          </a:xfrm>
          <a:custGeom>
            <a:avLst/>
            <a:gdLst/>
            <a:ahLst/>
            <a:cxnLst/>
            <a:rect l="l" t="t" r="r" b="b"/>
            <a:pathLst>
              <a:path w="1892300" h="440055">
                <a:moveTo>
                  <a:pt x="0" y="439737"/>
                </a:moveTo>
                <a:lnTo>
                  <a:pt x="1892300" y="439737"/>
                </a:lnTo>
                <a:lnTo>
                  <a:pt x="1892300" y="0"/>
                </a:lnTo>
                <a:lnTo>
                  <a:pt x="0" y="0"/>
                </a:lnTo>
                <a:lnTo>
                  <a:pt x="0" y="439737"/>
                </a:lnTo>
                <a:close/>
              </a:path>
            </a:pathLst>
          </a:custGeom>
          <a:solidFill>
            <a:srgbClr val="00B0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1462" y="21218"/>
            <a:ext cx="19010312" cy="1674817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 algn="r">
              <a:spcBef>
                <a:spcPts val="100"/>
              </a:spcBef>
            </a:pPr>
            <a:r>
              <a:rPr lang="en-GB" sz="5400" u="sng" spc="-10">
                <a:solidFill>
                  <a:srgbClr val="FFFFFF"/>
                </a:solidFill>
                <a:latin typeface="Twinkl Cursive Looped"/>
              </a:rPr>
              <a:t>Literacy                          Thursday 15th October </a:t>
            </a:r>
            <a:r>
              <a:rPr lang="en-GB" sz="5400" u="sng" spc="-10" dirty="0">
                <a:solidFill>
                  <a:srgbClr val="FFFFFF"/>
                </a:solidFill>
                <a:latin typeface="Twinkl Cursive Looped"/>
              </a:rPr>
              <a:t>2026                                                                                </a:t>
            </a:r>
            <a:endParaRPr lang="en-US"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1914678" y="1168495"/>
            <a:ext cx="15695486" cy="765594"/>
          </a:xfrm>
          <a:prstGeom prst="rect">
            <a:avLst/>
          </a:prstGeom>
          <a:noFill/>
        </p:spPr>
        <p:txBody>
          <a:bodyPr vert="horz" wrap="square" lIns="0" tIns="87630" rIns="0" bIns="0" rtlCol="0" anchor="t">
            <a:spAutoFit/>
          </a:bodyPr>
          <a:lstStyle/>
          <a:p>
            <a:pPr marL="495300">
              <a:spcBef>
                <a:spcPts val="690"/>
              </a:spcBef>
            </a:pPr>
            <a:r>
              <a:rPr lang="en-GB" sz="4400" u="sng" dirty="0">
                <a:cs typeface="Source Sans Pro Light"/>
              </a:rPr>
              <a:t>OLI: To </a:t>
            </a:r>
            <a:r>
              <a:rPr lang="en-US" sz="4400" u="sng" dirty="0">
                <a:cs typeface="Source Sans Pro Light"/>
              </a:rPr>
              <a:t>write simple sentences.</a:t>
            </a:r>
            <a:endParaRPr sz="4400" u="sng" dirty="0">
              <a:cs typeface="Source Sans Pro Light"/>
            </a:endParaRPr>
          </a:p>
        </p:txBody>
      </p:sp>
      <p:sp>
        <p:nvSpPr>
          <p:cNvPr id="9" name="object 25">
            <a:extLst>
              <a:ext uri="{FF2B5EF4-FFF2-40B4-BE49-F238E27FC236}">
                <a16:creationId xmlns:a16="http://schemas.microsoft.com/office/drawing/2014/main" id="{29CDA9E3-8B33-44D2-914D-D1DA7CD8D99B}"/>
              </a:ext>
            </a:extLst>
          </p:cNvPr>
          <p:cNvSpPr/>
          <p:nvPr/>
        </p:nvSpPr>
        <p:spPr>
          <a:xfrm>
            <a:off x="25459" y="3306518"/>
            <a:ext cx="2422914" cy="828000"/>
          </a:xfrm>
          <a:custGeom>
            <a:avLst/>
            <a:gdLst/>
            <a:ahLst/>
            <a:cxnLst/>
            <a:rect l="l" t="t" r="r" b="b"/>
            <a:pathLst>
              <a:path w="1955164" h="437514">
                <a:moveTo>
                  <a:pt x="1736031" y="0"/>
                </a:moveTo>
                <a:lnTo>
                  <a:pt x="0" y="0"/>
                </a:lnTo>
                <a:lnTo>
                  <a:pt x="0" y="437153"/>
                </a:lnTo>
                <a:lnTo>
                  <a:pt x="1736031" y="437153"/>
                </a:lnTo>
                <a:lnTo>
                  <a:pt x="1786148" y="431380"/>
                </a:lnTo>
                <a:lnTo>
                  <a:pt x="1832155" y="414936"/>
                </a:lnTo>
                <a:lnTo>
                  <a:pt x="1872739" y="389134"/>
                </a:lnTo>
                <a:lnTo>
                  <a:pt x="1906588" y="355285"/>
                </a:lnTo>
                <a:lnTo>
                  <a:pt x="1932391" y="314701"/>
                </a:lnTo>
                <a:lnTo>
                  <a:pt x="1948834" y="268694"/>
                </a:lnTo>
                <a:lnTo>
                  <a:pt x="1954607" y="218577"/>
                </a:lnTo>
                <a:lnTo>
                  <a:pt x="1948834" y="168459"/>
                </a:lnTo>
                <a:lnTo>
                  <a:pt x="1932391" y="122452"/>
                </a:lnTo>
                <a:lnTo>
                  <a:pt x="1906588" y="81868"/>
                </a:lnTo>
                <a:lnTo>
                  <a:pt x="1872739" y="48018"/>
                </a:lnTo>
                <a:lnTo>
                  <a:pt x="1832155" y="22216"/>
                </a:lnTo>
                <a:lnTo>
                  <a:pt x="1786148" y="5772"/>
                </a:lnTo>
                <a:lnTo>
                  <a:pt x="1736031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26">
            <a:extLst>
              <a:ext uri="{FF2B5EF4-FFF2-40B4-BE49-F238E27FC236}">
                <a16:creationId xmlns:a16="http://schemas.microsoft.com/office/drawing/2014/main" id="{EB59476A-0FA0-48B6-B7E1-52457268AB2E}"/>
              </a:ext>
            </a:extLst>
          </p:cNvPr>
          <p:cNvSpPr txBox="1"/>
          <p:nvPr/>
        </p:nvSpPr>
        <p:spPr>
          <a:xfrm>
            <a:off x="372907" y="3344774"/>
            <a:ext cx="2561858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GB" sz="4800" spc="-10">
                <a:solidFill>
                  <a:srgbClr val="FFFFFF"/>
                </a:solidFill>
                <a:latin typeface="Twinkl Cursive Looped" panose="02000000000000000000" pitchFamily="2" charset="0"/>
                <a:cs typeface="Source Sans Pro Light"/>
              </a:rPr>
              <a:t>OSCI:</a:t>
            </a:r>
            <a:endParaRPr lang="en-GB" sz="2800">
              <a:cs typeface="Source Sans Pro Ligh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B967330-4186-4CF5-BB2D-829D4EC66784}"/>
              </a:ext>
            </a:extLst>
          </p:cNvPr>
          <p:cNvSpPr txBox="1"/>
          <p:nvPr/>
        </p:nvSpPr>
        <p:spPr>
          <a:xfrm>
            <a:off x="2484376" y="3290368"/>
            <a:ext cx="15695486" cy="35394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,Sans-Serif" panose="020B0604020202020204" pitchFamily="34" charset="0"/>
              <a:buChar char="•"/>
            </a:pPr>
            <a:r>
              <a:rPr lang="en-US" sz="3600" dirty="0">
                <a:latin typeface="Arial"/>
                <a:cs typeface="Arial"/>
              </a:rPr>
              <a:t>I can use common exception words</a:t>
            </a:r>
            <a:endParaRPr lang="en-US"/>
          </a:p>
          <a:p>
            <a:pPr marL="457200" indent="-457200">
              <a:buFont typeface="Arial,Sans-Serif" panose="020B0604020202020204" pitchFamily="34" charset="0"/>
              <a:buChar char="•"/>
            </a:pPr>
            <a:r>
              <a:rPr lang="en-US" sz="3600" dirty="0">
                <a:latin typeface="Arial"/>
                <a:cs typeface="Arial"/>
              </a:rPr>
              <a:t>I can include full stops correctly</a:t>
            </a:r>
            <a:endParaRPr lang="en-US"/>
          </a:p>
          <a:p>
            <a:pPr marL="457200" indent="-457200">
              <a:buFont typeface="Arial,Sans-Serif" panose="020B0604020202020204" pitchFamily="34" charset="0"/>
              <a:buChar char="•"/>
            </a:pPr>
            <a:r>
              <a:rPr lang="en-US" sz="3600" dirty="0">
                <a:latin typeface="Arial"/>
                <a:cs typeface="Arial"/>
              </a:rPr>
              <a:t>I can include finger spaces correctly</a:t>
            </a:r>
            <a:endParaRPr lang="en-US"/>
          </a:p>
          <a:p>
            <a:pPr marL="457200" indent="-457200">
              <a:buFont typeface="Arial,Sans-Serif" panose="020B0604020202020204" pitchFamily="34" charset="0"/>
              <a:buChar char="•"/>
            </a:pPr>
            <a:r>
              <a:rPr lang="en-US" sz="3600" dirty="0">
                <a:latin typeface="Arial"/>
                <a:cs typeface="Arial"/>
              </a:rPr>
              <a:t>I can include capital letters correctly</a:t>
            </a:r>
            <a:endParaRPr lang="en-US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600" dirty="0">
              <a:latin typeface="Segoe UI"/>
              <a:cs typeface="Segoe U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4400" dirty="0"/>
          </a:p>
        </p:txBody>
      </p:sp>
      <p:pic>
        <p:nvPicPr>
          <p:cNvPr id="17" name="Picture 16" descr="Pen Clipart Purple Pen - Pentel Energel X , Free Transparent Clipart -  ClipartKey">
            <a:extLst>
              <a:ext uri="{FF2B5EF4-FFF2-40B4-BE49-F238E27FC236}">
                <a16:creationId xmlns:a16="http://schemas.microsoft.com/office/drawing/2014/main" id="{2F8F9640-6390-49D0-B06A-A881366464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54"/>
          <a:stretch/>
        </p:blipFill>
        <p:spPr bwMode="auto">
          <a:xfrm>
            <a:off x="15924385" y="5641811"/>
            <a:ext cx="2291480" cy="302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0564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341A80-8742-4091-AB99-6A09D9679B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7088" y="1066110"/>
            <a:ext cx="16030398" cy="5078313"/>
          </a:xfrm>
        </p:spPr>
        <p:txBody>
          <a:bodyPr wrap="square" lIns="0" tIns="0" rIns="0" bIns="0" anchor="t">
            <a:spAutoFit/>
          </a:bodyPr>
          <a:lstStyle/>
          <a:p>
            <a:r>
              <a:rPr lang="en-GB" sz="6600" dirty="0">
                <a:latin typeface="Comic Sans MS"/>
              </a:rPr>
              <a:t>Look at the Read write Inc book</a:t>
            </a:r>
            <a:endParaRPr lang="en-GB" sz="6600">
              <a:solidFill>
                <a:srgbClr val="000000"/>
              </a:solidFill>
              <a:latin typeface="Comic Sans MS"/>
            </a:endParaRPr>
          </a:p>
          <a:p>
            <a:endParaRPr lang="en-GB" sz="6600" dirty="0">
              <a:latin typeface="Comic Sans MS"/>
            </a:endParaRPr>
          </a:p>
          <a:p>
            <a:r>
              <a:rPr lang="en-GB" sz="6600" dirty="0">
                <a:latin typeface="Comic Sans MS"/>
              </a:rPr>
              <a:t>What can you see on the front cover?</a:t>
            </a:r>
            <a:br>
              <a:rPr lang="en-GB" sz="4400" dirty="0"/>
            </a:br>
            <a:br>
              <a:rPr lang="en-GB" sz="4400" dirty="0"/>
            </a:br>
            <a:br>
              <a:rPr lang="en-GB" sz="4400" dirty="0"/>
            </a:br>
            <a:endParaRPr lang="en-GB" sz="44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403D4C-7E9F-408D-A572-0E48C8E32E25}"/>
              </a:ext>
            </a:extLst>
          </p:cNvPr>
          <p:cNvSpPr txBox="1"/>
          <p:nvPr/>
        </p:nvSpPr>
        <p:spPr>
          <a:xfrm>
            <a:off x="326572" y="1262743"/>
            <a:ext cx="15632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highlight>
                  <a:srgbClr val="FFFF00"/>
                </a:highlight>
              </a:rPr>
              <a:t>TTYP</a:t>
            </a:r>
          </a:p>
        </p:txBody>
      </p:sp>
      <p:pic>
        <p:nvPicPr>
          <p:cNvPr id="2" name="Picture 1" descr="Read Write Inc. Phonics: Storybook and Non-fiction Super Easy Buy Pack of  1300.">
            <a:extLst>
              <a:ext uri="{FF2B5EF4-FFF2-40B4-BE49-F238E27FC236}">
                <a16:creationId xmlns:a16="http://schemas.microsoft.com/office/drawing/2014/main" id="{B7459832-0A73-AE03-3015-8857A0B140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6702" y="4026709"/>
            <a:ext cx="9490964" cy="662802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A762183-B6E0-499A-66A7-5216B37E01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977" y="4312631"/>
            <a:ext cx="4669695" cy="6134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8155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88DC1-972F-4D86-A3B3-7EC06B86C8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5896" y="-4064"/>
            <a:ext cx="4162491" cy="6093976"/>
          </a:xfrm>
        </p:spPr>
        <p:txBody>
          <a:bodyPr wrap="square" lIns="0" tIns="0" rIns="0" bIns="0" anchor="t">
            <a:spAutoFit/>
          </a:bodyPr>
          <a:lstStyle/>
          <a:p>
            <a:r>
              <a:rPr lang="en-GB" sz="3600" b="1" u="sng" dirty="0">
                <a:highlight>
                  <a:srgbClr val="FFFF00"/>
                </a:highlight>
              </a:rPr>
              <a:t>IT1</a:t>
            </a:r>
            <a:r>
              <a:rPr lang="en-GB" sz="3600" b="1" dirty="0"/>
              <a:t>: Write a list of what you can see on the front cover of your RWI book.</a:t>
            </a:r>
            <a:br>
              <a:rPr lang="en-GB" sz="3600" b="1" dirty="0"/>
            </a:br>
            <a:br>
              <a:rPr lang="en-GB" sz="3600" b="1" dirty="0"/>
            </a:br>
            <a:br>
              <a:rPr lang="en-GB" sz="3600" b="1" dirty="0"/>
            </a:br>
            <a:br>
              <a:rPr lang="en-GB" sz="3600" b="1" dirty="0"/>
            </a:br>
            <a:br>
              <a:rPr lang="en-GB" sz="3600" b="1" dirty="0"/>
            </a:br>
            <a:r>
              <a:rPr lang="en-GB" sz="3600" b="1" u="sng" dirty="0">
                <a:highlight>
                  <a:srgbClr val="FFFF00"/>
                </a:highlight>
              </a:rPr>
              <a:t>IT2</a:t>
            </a:r>
            <a:r>
              <a:rPr lang="en-GB" sz="3600" b="1" dirty="0"/>
              <a:t>. Now put the words into sentences</a:t>
            </a:r>
            <a:br>
              <a:rPr lang="en-GB" sz="3600" b="1" dirty="0"/>
            </a:br>
            <a:endParaRPr lang="en-GB" sz="3600" b="1" dirty="0">
              <a:solidFill>
                <a:srgbClr val="000000"/>
              </a:solidFill>
              <a:latin typeface="Twinkl Cursive Looped"/>
            </a:endParaRPr>
          </a:p>
        </p:txBody>
      </p:sp>
      <p:pic>
        <p:nvPicPr>
          <p:cNvPr id="7" name="Online Media 6" title="BBC Bitesize write sentence year 3 and year 4">
            <a:hlinkClick r:id="" action="ppaction://noaction"/>
            <a:extLst>
              <a:ext uri="{FF2B5EF4-FFF2-40B4-BE49-F238E27FC236}">
                <a16:creationId xmlns:a16="http://schemas.microsoft.com/office/drawing/2014/main" id="{093E11A4-4A0D-EBA6-06EF-D8F3A28E1A4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7570221" y="2140231"/>
            <a:ext cx="11404600" cy="855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35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23">
            <a:extLst>
              <a:ext uri="{FF2B5EF4-FFF2-40B4-BE49-F238E27FC236}">
                <a16:creationId xmlns:a16="http://schemas.microsoft.com/office/drawing/2014/main" id="{ED4ECEDC-5B9D-49F8-A445-F18A4E54B667}"/>
              </a:ext>
            </a:extLst>
          </p:cNvPr>
          <p:cNvSpPr/>
          <p:nvPr/>
        </p:nvSpPr>
        <p:spPr>
          <a:xfrm>
            <a:off x="3651" y="-2893"/>
            <a:ext cx="2372713" cy="830997"/>
          </a:xfrm>
          <a:custGeom>
            <a:avLst/>
            <a:gdLst/>
            <a:ahLst/>
            <a:cxnLst/>
            <a:rect l="l" t="t" r="r" b="b"/>
            <a:pathLst>
              <a:path w="1909445" h="437514">
                <a:moveTo>
                  <a:pt x="1690241" y="0"/>
                </a:moveTo>
                <a:lnTo>
                  <a:pt x="0" y="0"/>
                </a:lnTo>
                <a:lnTo>
                  <a:pt x="0" y="437154"/>
                </a:lnTo>
                <a:lnTo>
                  <a:pt x="1690241" y="437154"/>
                </a:lnTo>
                <a:lnTo>
                  <a:pt x="1740359" y="431381"/>
                </a:lnTo>
                <a:lnTo>
                  <a:pt x="1786366" y="414937"/>
                </a:lnTo>
                <a:lnTo>
                  <a:pt x="1826950" y="389135"/>
                </a:lnTo>
                <a:lnTo>
                  <a:pt x="1860800" y="355285"/>
                </a:lnTo>
                <a:lnTo>
                  <a:pt x="1886602" y="314701"/>
                </a:lnTo>
                <a:lnTo>
                  <a:pt x="1903046" y="268694"/>
                </a:lnTo>
                <a:lnTo>
                  <a:pt x="1908818" y="218577"/>
                </a:lnTo>
                <a:lnTo>
                  <a:pt x="1903046" y="168459"/>
                </a:lnTo>
                <a:lnTo>
                  <a:pt x="1886602" y="122452"/>
                </a:lnTo>
                <a:lnTo>
                  <a:pt x="1860800" y="81868"/>
                </a:lnTo>
                <a:lnTo>
                  <a:pt x="1826950" y="48018"/>
                </a:lnTo>
                <a:lnTo>
                  <a:pt x="1786366" y="22216"/>
                </a:lnTo>
                <a:lnTo>
                  <a:pt x="1740359" y="5772"/>
                </a:lnTo>
                <a:lnTo>
                  <a:pt x="1690241" y="0"/>
                </a:lnTo>
                <a:close/>
              </a:path>
            </a:pathLst>
          </a:custGeom>
          <a:solidFill>
            <a:srgbClr val="FFA0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CC850F5-EF49-40DB-BEC1-A96105350531}"/>
              </a:ext>
            </a:extLst>
          </p:cNvPr>
          <p:cNvSpPr txBox="1"/>
          <p:nvPr/>
        </p:nvSpPr>
        <p:spPr>
          <a:xfrm>
            <a:off x="551160" y="0"/>
            <a:ext cx="16412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 Cursive Looped"/>
                <a:ea typeface="+mn-ea"/>
                <a:cs typeface="+mn-cs"/>
              </a:rPr>
              <a:t>AFL</a:t>
            </a:r>
          </a:p>
        </p:txBody>
      </p:sp>
      <p:sp>
        <p:nvSpPr>
          <p:cNvPr id="15" name="object 23">
            <a:extLst>
              <a:ext uri="{FF2B5EF4-FFF2-40B4-BE49-F238E27FC236}">
                <a16:creationId xmlns:a16="http://schemas.microsoft.com/office/drawing/2014/main" id="{3F7D84BC-144B-4B68-B66E-3746B773BD7A}"/>
              </a:ext>
            </a:extLst>
          </p:cNvPr>
          <p:cNvSpPr/>
          <p:nvPr/>
        </p:nvSpPr>
        <p:spPr>
          <a:xfrm>
            <a:off x="-174723" y="8111528"/>
            <a:ext cx="2372713" cy="830997"/>
          </a:xfrm>
          <a:custGeom>
            <a:avLst/>
            <a:gdLst/>
            <a:ahLst/>
            <a:cxnLst/>
            <a:rect l="l" t="t" r="r" b="b"/>
            <a:pathLst>
              <a:path w="1909445" h="437514">
                <a:moveTo>
                  <a:pt x="1690241" y="0"/>
                </a:moveTo>
                <a:lnTo>
                  <a:pt x="0" y="0"/>
                </a:lnTo>
                <a:lnTo>
                  <a:pt x="0" y="437154"/>
                </a:lnTo>
                <a:lnTo>
                  <a:pt x="1690241" y="437154"/>
                </a:lnTo>
                <a:lnTo>
                  <a:pt x="1740359" y="431381"/>
                </a:lnTo>
                <a:lnTo>
                  <a:pt x="1786366" y="414937"/>
                </a:lnTo>
                <a:lnTo>
                  <a:pt x="1826950" y="389135"/>
                </a:lnTo>
                <a:lnTo>
                  <a:pt x="1860800" y="355285"/>
                </a:lnTo>
                <a:lnTo>
                  <a:pt x="1886602" y="314701"/>
                </a:lnTo>
                <a:lnTo>
                  <a:pt x="1903046" y="268694"/>
                </a:lnTo>
                <a:lnTo>
                  <a:pt x="1908818" y="218577"/>
                </a:lnTo>
                <a:lnTo>
                  <a:pt x="1903046" y="168459"/>
                </a:lnTo>
                <a:lnTo>
                  <a:pt x="1886602" y="122452"/>
                </a:lnTo>
                <a:lnTo>
                  <a:pt x="1860800" y="81868"/>
                </a:lnTo>
                <a:lnTo>
                  <a:pt x="1826950" y="48018"/>
                </a:lnTo>
                <a:lnTo>
                  <a:pt x="1786366" y="22216"/>
                </a:lnTo>
                <a:lnTo>
                  <a:pt x="1740359" y="5772"/>
                </a:lnTo>
                <a:lnTo>
                  <a:pt x="1690241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3155695-DED2-4939-A22F-54BE89730827}"/>
              </a:ext>
            </a:extLst>
          </p:cNvPr>
          <p:cNvSpPr txBox="1"/>
          <p:nvPr/>
        </p:nvSpPr>
        <p:spPr>
          <a:xfrm>
            <a:off x="372786" y="8114421"/>
            <a:ext cx="16412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800" dirty="0">
                <a:solidFill>
                  <a:prstClr val="white"/>
                </a:solidFill>
                <a:latin typeface="Twinkl Cursive Looped"/>
              </a:rPr>
              <a:t>SA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 Cursive Looped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D80B13-54B3-4477-B04F-CE92909F79A6}"/>
              </a:ext>
            </a:extLst>
          </p:cNvPr>
          <p:cNvSpPr txBox="1"/>
          <p:nvPr/>
        </p:nvSpPr>
        <p:spPr>
          <a:xfrm>
            <a:off x="-2601472" y="5799659"/>
            <a:ext cx="168123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  <a:p>
            <a:r>
              <a:rPr lang="en-GB" sz="3600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3EEAD5-2A6C-4674-860B-EB189277647E}"/>
              </a:ext>
            </a:extLst>
          </p:cNvPr>
          <p:cNvSpPr txBox="1"/>
          <p:nvPr/>
        </p:nvSpPr>
        <p:spPr>
          <a:xfrm>
            <a:off x="2246703" y="8111528"/>
            <a:ext cx="3449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0BA3FB-FE10-4E8A-B3B4-F08A3AFC94DB}"/>
              </a:ext>
            </a:extLst>
          </p:cNvPr>
          <p:cNvSpPr txBox="1"/>
          <p:nvPr/>
        </p:nvSpPr>
        <p:spPr>
          <a:xfrm>
            <a:off x="2597560" y="443383"/>
            <a:ext cx="16271011" cy="212365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dirty="0"/>
              <a:t>Underline or adds adjective to your sentence. </a:t>
            </a:r>
          </a:p>
          <a:p>
            <a:endParaRPr lang="en-US" sz="4400" dirty="0">
              <a:solidFill>
                <a:srgbClr val="FF0000"/>
              </a:solidFill>
            </a:endParaRPr>
          </a:p>
          <a:p>
            <a:endParaRPr lang="en-GB" sz="4400" dirty="0">
              <a:solidFill>
                <a:srgbClr val="FF0000"/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BE736D9-883E-DF75-1262-F343084D06A9}"/>
              </a:ext>
            </a:extLst>
          </p:cNvPr>
          <p:cNvGrpSpPr/>
          <p:nvPr/>
        </p:nvGrpSpPr>
        <p:grpSpPr>
          <a:xfrm>
            <a:off x="1185686" y="4137251"/>
            <a:ext cx="5613039" cy="3946855"/>
            <a:chOff x="13397272" y="6476497"/>
            <a:chExt cx="4328339" cy="3946855"/>
          </a:xfrm>
        </p:grpSpPr>
        <p:pic>
          <p:nvPicPr>
            <p:cNvPr id="6" name="Picture 5" descr="Sun Drawing PNGs for Free Download">
              <a:extLst>
                <a:ext uri="{FF2B5EF4-FFF2-40B4-BE49-F238E27FC236}">
                  <a16:creationId xmlns:a16="http://schemas.microsoft.com/office/drawing/2014/main" id="{3A0CFCDB-D148-BAAE-27FA-FDFC0C2802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97272" y="6476497"/>
              <a:ext cx="1007512" cy="9734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18">
              <a:extLst>
                <a:ext uri="{FF2B5EF4-FFF2-40B4-BE49-F238E27FC236}">
                  <a16:creationId xmlns:a16="http://schemas.microsoft.com/office/drawing/2014/main" id="{9D2225AA-9839-57A6-BC87-A38D22A72185}"/>
                </a:ext>
              </a:extLst>
            </p:cNvPr>
            <p:cNvSpPr txBox="1"/>
            <p:nvPr/>
          </p:nvSpPr>
          <p:spPr>
            <a:xfrm>
              <a:off x="14716923" y="6476497"/>
              <a:ext cx="295780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4000" dirty="0">
                  <a:latin typeface="Twinkl Cursive Looped" panose="02000000000000000000" pitchFamily="2" charset="0"/>
                </a:rPr>
                <a:t>I have been shining at …….</a:t>
              </a:r>
            </a:p>
          </p:txBody>
        </p: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01F6A6E3-FCAB-833B-B84D-9F1C2142915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863706" y="8189220"/>
              <a:ext cx="0" cy="664472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20">
              <a:extLst>
                <a:ext uri="{FF2B5EF4-FFF2-40B4-BE49-F238E27FC236}">
                  <a16:creationId xmlns:a16="http://schemas.microsoft.com/office/drawing/2014/main" id="{810C1501-6396-E944-EF12-497C89BC0E52}"/>
                </a:ext>
              </a:extLst>
            </p:cNvPr>
            <p:cNvSpPr txBox="1"/>
            <p:nvPr/>
          </p:nvSpPr>
          <p:spPr>
            <a:xfrm>
              <a:off x="14666040" y="8484360"/>
              <a:ext cx="3059571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4000" dirty="0">
                  <a:latin typeface="Twinkl Cursive Looped" panose="02000000000000000000" pitchFamily="2" charset="0"/>
                </a:rPr>
                <a:t>I can ARISE further by …….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EE3203E6-8761-8A06-3C3C-0744CA15CA3F}"/>
              </a:ext>
            </a:extLst>
          </p:cNvPr>
          <p:cNvSpPr txBox="1"/>
          <p:nvPr/>
        </p:nvSpPr>
        <p:spPr>
          <a:xfrm>
            <a:off x="2255337" y="8066934"/>
            <a:ext cx="9505156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lvl="0" indent="-457200" algn="l" rtl="0">
              <a:buFont typeface="Arial,Sans-Serif"/>
              <a:buChar char="•"/>
            </a:pPr>
            <a:r>
              <a:rPr lang="en-US" sz="3600" b="0" i="0" u="none" strike="noStrike" baseline="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I can use common exception words</a:t>
            </a:r>
            <a:r>
              <a:rPr lang="en-US" sz="3600" b="0" i="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​</a:t>
            </a:r>
          </a:p>
          <a:p>
            <a:pPr marL="457200" lvl="0" indent="-457200" algn="l" rtl="0">
              <a:buFont typeface="Arial,Sans-Serif"/>
              <a:buChar char="•"/>
            </a:pPr>
            <a:r>
              <a:rPr lang="en-US" sz="3600" b="0" i="0" u="none" strike="noStrike" baseline="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I can include full stops correctly</a:t>
            </a:r>
            <a:r>
              <a:rPr lang="en-US" sz="3600" b="0" i="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​</a:t>
            </a:r>
          </a:p>
          <a:p>
            <a:pPr marL="457200" lvl="0" indent="-457200" algn="l" rtl="0">
              <a:buFont typeface="Arial,Sans-Serif"/>
              <a:buChar char="•"/>
            </a:pPr>
            <a:r>
              <a:rPr lang="en-US" sz="3600" b="0" i="0" u="none" strike="noStrike" baseline="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I can include </a:t>
            </a:r>
            <a:r>
              <a:rPr lang="en-US" sz="36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adjectives</a:t>
            </a:r>
            <a:endParaRPr lang="en-US" sz="3600" b="0" i="0" dirty="0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457200" lvl="0" indent="-457200" algn="l" rtl="0">
              <a:buFont typeface="Arial,Sans-Serif"/>
              <a:buChar char="•"/>
            </a:pPr>
            <a:r>
              <a:rPr lang="en-US" sz="3600" b="0" i="0" u="none" strike="noStrike" baseline="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I can include capital letters correctly</a:t>
            </a:r>
            <a:r>
              <a:rPr lang="en-US" sz="3600" b="0" i="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​</a:t>
            </a:r>
          </a:p>
          <a:p>
            <a:pPr algn="ctr"/>
            <a:endParaRPr lang="en-GB"/>
          </a:p>
        </p:txBody>
      </p:sp>
      <p:pic>
        <p:nvPicPr>
          <p:cNvPr id="11" name="Online Media 10" title="Rock Out To The Adjectives Song For Children! Learn English Grammar With This Catchy Tune!">
            <a:hlinkClick r:id="" action="ppaction://noaction"/>
            <a:extLst>
              <a:ext uri="{FF2B5EF4-FFF2-40B4-BE49-F238E27FC236}">
                <a16:creationId xmlns:a16="http://schemas.microsoft.com/office/drawing/2014/main" id="{A0DAA842-5655-F5A5-D3CF-699F5C57EE8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6947315" y="1491169"/>
            <a:ext cx="11887815" cy="6603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578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8382B9-7BB4-A087-3DD2-AC17EE9B7C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97188D8-0C91-565E-A2B6-D8EEA2089924}"/>
              </a:ext>
            </a:extLst>
          </p:cNvPr>
          <p:cNvSpPr txBox="1"/>
          <p:nvPr/>
        </p:nvSpPr>
        <p:spPr>
          <a:xfrm>
            <a:off x="2954352" y="924840"/>
            <a:ext cx="11934505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6600" dirty="0">
                <a:latin typeface="Comic Sans MS"/>
              </a:rPr>
              <a:t>Read your RWI book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C71560-7C8B-ABCD-9261-588719ECCE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4476" y="2653287"/>
            <a:ext cx="9756890" cy="7606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673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Phonics Song - Set 2 Sounds">
            <a:hlinkClick r:id="" action="ppaction://noaction"/>
            <a:extLst>
              <a:ext uri="{FF2B5EF4-FFF2-40B4-BE49-F238E27FC236}">
                <a16:creationId xmlns:a16="http://schemas.microsoft.com/office/drawing/2014/main" id="{740B5EEE-9D4E-AA53-7E63-37A1D3431C5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935163" y="1069975"/>
            <a:ext cx="15138400" cy="855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1030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D7967A0-5822-E8CA-0A74-AB03354DD544}"/>
              </a:ext>
            </a:extLst>
          </p:cNvPr>
          <p:cNvSpPr txBox="1"/>
          <p:nvPr/>
        </p:nvSpPr>
        <p:spPr>
          <a:xfrm>
            <a:off x="2673437" y="629044"/>
            <a:ext cx="10656689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800" b="1" u="sng" dirty="0">
                <a:latin typeface="Comic Sans MS"/>
              </a:rPr>
              <a:t>Comprehension</a:t>
            </a:r>
            <a:endParaRPr lang="en-US" sz="8800" b="1" u="sng">
              <a:latin typeface="Comic Sans MS"/>
            </a:endParaRPr>
          </a:p>
          <a:p>
            <a:endParaRPr lang="en-GB" sz="4000" dirty="0">
              <a:latin typeface="Comic Sans MS"/>
            </a:endParaRPr>
          </a:p>
          <a:p>
            <a:r>
              <a:rPr lang="en-GB" sz="4000" dirty="0">
                <a:latin typeface="Comic Sans MS"/>
              </a:rPr>
              <a:t>Verbally answer the questions at the back.</a:t>
            </a:r>
            <a:endParaRPr lang="en-US" sz="4000" dirty="0">
              <a:latin typeface="Comic Sans MS"/>
            </a:endParaRPr>
          </a:p>
        </p:txBody>
      </p:sp>
      <p:pic>
        <p:nvPicPr>
          <p:cNvPr id="6" name="Picture 5" descr="Comprehension Strategy Instruction: Grades K-3 - Keys to Literacy">
            <a:extLst>
              <a:ext uri="{FF2B5EF4-FFF2-40B4-BE49-F238E27FC236}">
                <a16:creationId xmlns:a16="http://schemas.microsoft.com/office/drawing/2014/main" id="{7A732559-93A8-C45A-A3C2-BD1D12CDA7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5352" y="3530578"/>
            <a:ext cx="14166465" cy="6710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9525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Phonics Song - Set 3 Sounds">
            <a:hlinkClick r:id="" action="ppaction://noaction"/>
            <a:extLst>
              <a:ext uri="{FF2B5EF4-FFF2-40B4-BE49-F238E27FC236}">
                <a16:creationId xmlns:a16="http://schemas.microsoft.com/office/drawing/2014/main" id="{4A1BDE0D-9309-9BCF-D07B-6755E6F2170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935163" y="1069975"/>
            <a:ext cx="15138400" cy="855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844819"/>
      </p:ext>
    </p:extLst>
  </p:cSld>
  <p:clrMapOvr>
    <a:masterClrMapping/>
  </p:clrMapOvr>
</p:sld>
</file>

<file path=ppt/theme/theme1.xml><?xml version="1.0" encoding="utf-8"?>
<a:theme xmlns:a="http://schemas.openxmlformats.org/drawingml/2006/main" name="Lesson slid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3">
      <a:majorFont>
        <a:latin typeface="Twinkl Cursive Looped"/>
        <a:ea typeface=""/>
        <a:cs typeface=""/>
      </a:majorFont>
      <a:minorFont>
        <a:latin typeface="Twinkl Cursive Loope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slides" id="{EF58BDFE-9342-4CD1-9098-894DF010B18B}" vid="{6CF9683B-A256-4BC3-94A0-CD817A338BD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3df6c41-3e95-48af-abe5-ae85bf6537b3" xsi:nil="true"/>
    <lcf76f155ced4ddcb4097134ff3c332f xmlns="2fd9b67f-02fc-4dd2-b88c-351b97c063da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55F922E8FCF54387A911480F330CAC" ma:contentTypeVersion="14" ma:contentTypeDescription="Create a new document." ma:contentTypeScope="" ma:versionID="f41a9cf987f5e674716c12be7346d98a">
  <xsd:schema xmlns:xsd="http://www.w3.org/2001/XMLSchema" xmlns:xs="http://www.w3.org/2001/XMLSchema" xmlns:p="http://schemas.microsoft.com/office/2006/metadata/properties" xmlns:ns2="2fd9b67f-02fc-4dd2-b88c-351b97c063da" xmlns:ns3="63df6c41-3e95-48af-abe5-ae85bf6537b3" targetNamespace="http://schemas.microsoft.com/office/2006/metadata/properties" ma:root="true" ma:fieldsID="42ab67084976167f013587b2467eb4d4" ns2:_="" ns3:_="">
    <xsd:import namespace="2fd9b67f-02fc-4dd2-b88c-351b97c063da"/>
    <xsd:import namespace="63df6c41-3e95-48af-abe5-ae85bf6537b3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d9b67f-02fc-4dd2-b88c-351b97c063da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adcdc4ac-130e-40c0-960f-cc1adf920d9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df6c41-3e95-48af-abe5-ae85bf6537b3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0a1ed0ac-1f58-4248-b05d-46b7afb00488}" ma:internalName="TaxCatchAll" ma:showField="CatchAllData" ma:web="63df6c41-3e95-48af-abe5-ae85bf6537b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5C98AD3-05D8-41AA-B358-EED4CEC88EF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D40022E-103D-48B8-AEB8-D6DF85B1D2B0}">
  <ds:schemaRefs>
    <ds:schemaRef ds:uri="http://schemas.microsoft.com/office/2006/metadata/properties"/>
    <ds:schemaRef ds:uri="http://schemas.microsoft.com/office/infopath/2007/PartnerControls"/>
    <ds:schemaRef ds:uri="63df6c41-3e95-48af-abe5-ae85bf6537b3"/>
    <ds:schemaRef ds:uri="2fd9b67f-02fc-4dd2-b88c-351b97c063da"/>
  </ds:schemaRefs>
</ds:datastoreItem>
</file>

<file path=customXml/itemProps3.xml><?xml version="1.0" encoding="utf-8"?>
<ds:datastoreItem xmlns:ds="http://schemas.openxmlformats.org/officeDocument/2006/customXml" ds:itemID="{420A0F46-2C0B-4452-94F2-2C6967049F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d9b67f-02fc-4dd2-b88c-351b97c063da"/>
    <ds:schemaRef ds:uri="63df6c41-3e95-48af-abe5-ae85bf6537b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3478</TotalTime>
  <Words>223</Words>
  <Application>Microsoft Office PowerPoint</Application>
  <PresentationFormat>Custom</PresentationFormat>
  <Paragraphs>33</Paragraphs>
  <Slides>11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Lesson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IT1: Write a list of what you can see on the front cover of your RWI book.     IT2. Now put the words into sentences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Ammah</dc:creator>
  <cp:lastModifiedBy>Ms O'Reilly</cp:lastModifiedBy>
  <cp:revision>489</cp:revision>
  <dcterms:created xsi:type="dcterms:W3CDTF">2020-09-05T15:41:28Z</dcterms:created>
  <dcterms:modified xsi:type="dcterms:W3CDTF">2026-10-15T11:17:09Z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0x0101004C55F922E8FCF54387A911480F330CAC</vt:lpwstr>
  </property>
  <property fmtid="{D5CDD505-2E9C-101B-9397-08002B2CF9AE}" pid="3" name="MediaServiceImageTags">
    <vt:lpwstr/>
  </property>
</Properties>
</file>