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58" r:id="rId3"/>
    <p:sldId id="259" r:id="rId4"/>
    <p:sldId id="261" r:id="rId5"/>
    <p:sldId id="269" r:id="rId6"/>
    <p:sldId id="270" r:id="rId7"/>
    <p:sldId id="272" r:id="rId8"/>
    <p:sldId id="27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125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www.caoquefuma.com/2018/11/charada-670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textbc.ca/mathfortrades2/chapter/temperature-measurements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5DEDFD-75D5-CCA1-575D-95CC0DBE7EF4}"/>
              </a:ext>
            </a:extLst>
          </p:cNvPr>
          <p:cNvSpPr txBox="1"/>
          <p:nvPr/>
        </p:nvSpPr>
        <p:spPr>
          <a:xfrm>
            <a:off x="786580" y="473247"/>
            <a:ext cx="1078598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Wednesday 9</a:t>
            </a:r>
            <a:r>
              <a:rPr lang="en-GB" sz="3600" baseline="30000" dirty="0"/>
              <a:t>th</a:t>
            </a:r>
            <a:r>
              <a:rPr lang="en-GB" sz="3600" dirty="0"/>
              <a:t> September 2026</a:t>
            </a:r>
          </a:p>
          <a:p>
            <a:r>
              <a:rPr lang="en-GB" sz="3600" dirty="0"/>
              <a:t>OLI: To understand what a castle is and create a fact file about one.</a:t>
            </a:r>
          </a:p>
          <a:p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OSCI:</a:t>
            </a:r>
          </a:p>
          <a:p>
            <a:pPr lvl="0"/>
            <a:r>
              <a:rPr lang="en-GB" sz="3600" dirty="0"/>
              <a:t>I can explain what a castle is. </a:t>
            </a:r>
          </a:p>
          <a:p>
            <a:pPr lvl="0"/>
            <a:r>
              <a:rPr lang="en-GB" sz="3600" dirty="0"/>
              <a:t>I can find facts about a castle</a:t>
            </a:r>
          </a:p>
          <a:p>
            <a:pPr lvl="0"/>
            <a:r>
              <a:rPr lang="en-GB" sz="3600" dirty="0"/>
              <a:t>I can use information to complete a castle fact file.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95760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2105025"/>
            <a:ext cx="5429250" cy="3333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50" y="2724150"/>
            <a:ext cx="5048250" cy="571500"/>
          </a:xfrm>
          <a:prstGeom prst="rect">
            <a:avLst/>
          </a:prstGeom>
          <a:noFill/>
        </p:spPr>
        <p:txBody>
          <a:bodyPr wrap="square" lIns="19050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A </a:t>
            </a:r>
            <a:r>
              <a:rPr sz="1500" b="1" i="0" u="none">
                <a:solidFill>
                  <a:srgbClr val="334155"/>
                </a:solidFill>
                <a:latin typeface="Quicksand"/>
              </a:rPr>
              <a:t>castle</a:t>
            </a:r>
            <a:r>
              <a:rPr sz="1500" b="0" i="0" u="none">
                <a:solidFill>
                  <a:srgbClr val="334155"/>
                </a:solidFill>
                <a:latin typeface="Quicksand"/>
              </a:rPr>
              <a:t> is a large, strong building made long ago to protect kings, queens, and knights from danger.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7250" y="3486150"/>
            <a:ext cx="5048250" cy="571500"/>
          </a:xfrm>
          <a:prstGeom prst="rect">
            <a:avLst/>
          </a:prstGeom>
          <a:noFill/>
        </p:spPr>
        <p:txBody>
          <a:bodyPr wrap="square" lIns="19050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They usually have thick stone walls, high towers, and a deep ditch called a moat filled with water!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50" y="4248150"/>
            <a:ext cx="5048250" cy="571500"/>
          </a:xfrm>
          <a:prstGeom prst="rect">
            <a:avLst/>
          </a:prstGeom>
          <a:noFill/>
        </p:spPr>
        <p:txBody>
          <a:bodyPr wrap="square" lIns="19050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People crossed a heavy wooden drawbridge to get inside.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105025"/>
            <a:ext cx="5429250" cy="33337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2767012"/>
            <a:ext cx="190500" cy="20002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3529012"/>
            <a:ext cx="190500" cy="20002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4291012"/>
            <a:ext cx="190500" cy="2000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6250" y="476250"/>
            <a:ext cx="11715750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50" b="1" i="0" u="none">
                <a:solidFill>
                  <a:srgbClr val="0369A1"/>
                </a:solidFill>
                <a:latin typeface="Comfortaa"/>
              </a:rPr>
              <a:t>What is a Castle?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86500" y="2728912"/>
            <a:ext cx="5429250" cy="6286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sz="1650" b="0" i="0" u="none">
                <a:solidFill>
                  <a:srgbClr val="334155"/>
                </a:solidFill>
                <a:latin typeface="Quicksand"/>
              </a:rPr>
              <a:t>Castles weren't just homes—they were giant puzzles built for defense!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6500" y="3567112"/>
            <a:ext cx="5429250" cy="3143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sz="1650" b="1" i="0" u="none">
                <a:solidFill>
                  <a:srgbClr val="334155"/>
                </a:solidFill>
                <a:latin typeface="Quicksand"/>
              </a:rPr>
              <a:t>Key parts to spot: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86500" y="4071937"/>
            <a:ext cx="5429250" cy="285750"/>
          </a:xfrm>
          <a:prstGeom prst="rect">
            <a:avLst/>
          </a:prstGeom>
          <a:noFill/>
        </p:spPr>
        <p:txBody>
          <a:bodyPr wrap="square" lIns="24765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1" i="0" u="none">
                <a:solidFill>
                  <a:srgbClr val="334155"/>
                </a:solidFill>
                <a:latin typeface="Quicksand"/>
              </a:rPr>
              <a:t>The Keep:</a:t>
            </a:r>
            <a:r>
              <a:rPr sz="1500" b="0" i="0" u="none">
                <a:solidFill>
                  <a:srgbClr val="334155"/>
                </a:solidFill>
                <a:latin typeface="Quicksand"/>
              </a:rPr>
              <a:t> The tallest and safest tower in the middle.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86500" y="4548187"/>
            <a:ext cx="5429250" cy="285750"/>
          </a:xfrm>
          <a:prstGeom prst="rect">
            <a:avLst/>
          </a:prstGeom>
          <a:noFill/>
        </p:spPr>
        <p:txBody>
          <a:bodyPr wrap="square" lIns="24765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1" i="0" u="none">
                <a:solidFill>
                  <a:srgbClr val="334155"/>
                </a:solidFill>
                <a:latin typeface="Quicksand"/>
              </a:rPr>
              <a:t>Battlements:</a:t>
            </a:r>
            <a:r>
              <a:rPr sz="1500" b="0" i="0" u="none">
                <a:solidFill>
                  <a:srgbClr val="334155"/>
                </a:solidFill>
                <a:latin typeface="Quicksand"/>
              </a:rPr>
              <a:t> Notched walls where guards stood watch.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4119562"/>
            <a:ext cx="171450" cy="1905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4595812"/>
            <a:ext cx="171450" cy="190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6250" y="476250"/>
            <a:ext cx="11715750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50" b="1" i="0" u="none">
                <a:solidFill>
                  <a:srgbClr val="0369A1"/>
                </a:solidFill>
                <a:latin typeface="Comfortaa"/>
              </a:rPr>
              <a:t>Super Castle Features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05689D-6522-6A25-75B1-B7540C6E68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01371" y="1255090"/>
            <a:ext cx="4794860" cy="46240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55D5B3-FDCF-1022-FE35-581D429FE51F}"/>
              </a:ext>
            </a:extLst>
          </p:cNvPr>
          <p:cNvSpPr txBox="1"/>
          <p:nvPr/>
        </p:nvSpPr>
        <p:spPr>
          <a:xfrm>
            <a:off x="476251" y="23437030"/>
            <a:ext cx="520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www.caoquefuma.com/2018/11/charada-670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nd/3.0/"/>
              </a:rPr>
              <a:t>CC BY-NC-ND</a:t>
            </a:r>
            <a:endParaRPr lang="en-GB" sz="9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2338387"/>
            <a:ext cx="3555950" cy="28670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7950" y="2338387"/>
            <a:ext cx="3555950" cy="28670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9650" y="2338387"/>
            <a:ext cx="3555950" cy="2867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9032" y="3309937"/>
            <a:ext cx="1890236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1" i="0" u="none" dirty="0">
                <a:solidFill>
                  <a:srgbClr val="1E293B"/>
                </a:solidFill>
                <a:latin typeface="Comfortaa"/>
              </a:rPr>
              <a:t>W</a:t>
            </a:r>
            <a:r>
              <a:rPr lang="en-GB" sz="1800" b="1" i="0" u="none" dirty="0" err="1">
                <a:solidFill>
                  <a:srgbClr val="1E293B"/>
                </a:solidFill>
                <a:latin typeface="Comfortaa"/>
              </a:rPr>
              <a:t>arwick</a:t>
            </a:r>
            <a:r>
              <a:rPr sz="1800" b="1" i="0" u="none" dirty="0">
                <a:solidFill>
                  <a:srgbClr val="1E293B"/>
                </a:solidFill>
                <a:latin typeface="Comfortaa"/>
              </a:rPr>
              <a:t> Castle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1050" y="3852862"/>
            <a:ext cx="2946350" cy="8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lang="en-GB" sz="1500" b="0" i="0" u="none" dirty="0">
                <a:solidFill>
                  <a:srgbClr val="334155"/>
                </a:solidFill>
                <a:latin typeface="Quicksand"/>
              </a:rPr>
              <a:t>A mighty medieval castle where kings, queens and warriors once lived, fought and celebrated!</a:t>
            </a:r>
            <a:endParaRPr sz="1500" b="0" i="0" u="none" dirty="0">
              <a:solidFill>
                <a:srgbClr val="334155"/>
              </a:solidFill>
              <a:latin typeface="Quicksand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722" y="3309937"/>
            <a:ext cx="2060257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en-GB" sz="1800" b="1" i="0" u="none" dirty="0">
                <a:solidFill>
                  <a:srgbClr val="1E293B"/>
                </a:solidFill>
                <a:latin typeface="Comfortaa"/>
              </a:rPr>
              <a:t>Leeds Castle</a:t>
            </a:r>
            <a:endParaRPr sz="1800" b="1" i="0" u="none" dirty="0">
              <a:solidFill>
                <a:srgbClr val="1E293B"/>
              </a:solidFill>
              <a:latin typeface="Comforta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2750" y="3852862"/>
            <a:ext cx="2946350" cy="8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lang="en-GB" sz="1500" b="0" i="0" u="none" dirty="0">
                <a:solidFill>
                  <a:srgbClr val="334155"/>
                </a:solidFill>
                <a:latin typeface="Quicksand"/>
              </a:rPr>
              <a:t>A beautiful castle surrounded by water where queens once lived and royal guests were welcomed!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32413" y="3309937"/>
            <a:ext cx="2210276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1" i="0" u="none">
                <a:solidFill>
                  <a:srgbClr val="1E293B"/>
                </a:solidFill>
                <a:latin typeface="Comfortaa"/>
              </a:rPr>
              <a:t>Your Own Choice!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64450" y="3852862"/>
            <a:ext cx="2946350" cy="8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Choose any famous castle you like from a book, movie, or holiday trip to research.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6025" y="2700337"/>
            <a:ext cx="476250" cy="4191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6301" y="2700337"/>
            <a:ext cx="419100" cy="4191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1814" y="2700337"/>
            <a:ext cx="371475" cy="4191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C64A534-06F0-C84C-3D17-1DC34C3B79BB}"/>
              </a:ext>
            </a:extLst>
          </p:cNvPr>
          <p:cNvSpPr txBox="1"/>
          <p:nvPr/>
        </p:nvSpPr>
        <p:spPr>
          <a:xfrm>
            <a:off x="-121861" y="277812"/>
            <a:ext cx="7690961" cy="6463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4200" b="1" i="0" u="none" dirty="0">
                <a:solidFill>
                  <a:srgbClr val="0284C7"/>
                </a:solidFill>
                <a:latin typeface="Comfortaa"/>
              </a:rPr>
              <a:t>Choose Your Castle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974B14-C310-2096-040E-02E2F71A940D}"/>
              </a:ext>
            </a:extLst>
          </p:cNvPr>
          <p:cNvSpPr txBox="1"/>
          <p:nvPr/>
        </p:nvSpPr>
        <p:spPr>
          <a:xfrm>
            <a:off x="918507" y="1067018"/>
            <a:ext cx="5610225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0" i="0" u="none" dirty="0">
                <a:solidFill>
                  <a:srgbClr val="334155"/>
                </a:solidFill>
                <a:latin typeface="Quicksand"/>
              </a:rPr>
              <a:t>Which famous castle will you investigate for your fact-file today?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706AF-1A26-E0B0-40DA-67E06E33C2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04"/>
          <a:stretch>
            <a:fillRect/>
          </a:stretch>
        </p:blipFill>
        <p:spPr>
          <a:xfrm>
            <a:off x="375920" y="0"/>
            <a:ext cx="4907280" cy="67860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703EB3-DB8B-38E2-F62B-7C2353488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1966" y="50289"/>
            <a:ext cx="4907280" cy="675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828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7A2C86-8AE1-7FE0-8450-08E39E6E60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248"/>
          <a:stretch>
            <a:fillRect/>
          </a:stretch>
        </p:blipFill>
        <p:spPr>
          <a:xfrm>
            <a:off x="660400" y="142042"/>
            <a:ext cx="9834880" cy="645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72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5822F7-2DE7-7D5C-31B3-7C6628B23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169" y="52249"/>
            <a:ext cx="5310071" cy="675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14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DB5BC7-EB8D-0706-5573-0F067470F935}"/>
              </a:ext>
            </a:extLst>
          </p:cNvPr>
          <p:cNvSpPr txBox="1"/>
          <p:nvPr/>
        </p:nvSpPr>
        <p:spPr>
          <a:xfrm>
            <a:off x="1629103" y="767255"/>
            <a:ext cx="85659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AFL </a:t>
            </a:r>
          </a:p>
          <a:p>
            <a:endParaRPr lang="en-GB" sz="3200" dirty="0"/>
          </a:p>
          <a:p>
            <a:r>
              <a:rPr lang="en-GB" sz="3200" dirty="0"/>
              <a:t>What's the most interesting fact you found out about your castle?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467CFD-E68D-DFE4-B4C0-B2361B395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91200" y="2709124"/>
            <a:ext cx="3857310" cy="286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535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963A223-555C-4345-A40D-BB8AD1BCB6DE}"/>
</file>

<file path=customXml/itemProps2.xml><?xml version="1.0" encoding="utf-8"?>
<ds:datastoreItem xmlns:ds="http://schemas.openxmlformats.org/officeDocument/2006/customXml" ds:itemID="{53AC9A9D-5236-45EB-A892-7E28FD0B250F}"/>
</file>

<file path=customXml/itemProps3.xml><?xml version="1.0" encoding="utf-8"?>
<ds:datastoreItem xmlns:ds="http://schemas.openxmlformats.org/officeDocument/2006/customXml" ds:itemID="{E5441212-B0DD-4CB1-A5FF-A4F0EF18CAC4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245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Comfortaa</vt:lpstr>
      <vt:lpstr>Quicksand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Mandy Williams</cp:lastModifiedBy>
  <cp:revision>2</cp:revision>
  <dcterms:created xsi:type="dcterms:W3CDTF">2013-01-27T09:14:16Z</dcterms:created>
  <dcterms:modified xsi:type="dcterms:W3CDTF">2026-09-07T20:45:41Z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</Properties>
</file>