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58" r:id="rId3"/>
    <p:sldId id="259" r:id="rId4"/>
    <p:sldId id="261" r:id="rId5"/>
    <p:sldId id="262" r:id="rId6"/>
    <p:sldId id="263" r:id="rId7"/>
    <p:sldId id="270" r:id="rId8"/>
    <p:sldId id="265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3" d="100"/>
          <a:sy n="73" d="100"/>
        </p:scale>
        <p:origin x="62" y="17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textbc.ca/mathfortrades2/chapter/temperature-measurements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5DEDFD-75D5-CCA1-575D-95CC0DBE7EF4}"/>
              </a:ext>
            </a:extLst>
          </p:cNvPr>
          <p:cNvSpPr txBox="1"/>
          <p:nvPr/>
        </p:nvSpPr>
        <p:spPr>
          <a:xfrm>
            <a:off x="786580" y="473247"/>
            <a:ext cx="1078598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/>
              <a:t>Tuesday 8</a:t>
            </a:r>
            <a:r>
              <a:rPr lang="en-GB" sz="3600" baseline="30000" dirty="0"/>
              <a:t>th</a:t>
            </a:r>
            <a:r>
              <a:rPr lang="en-GB" sz="3600" dirty="0"/>
              <a:t> September 2026</a:t>
            </a:r>
          </a:p>
          <a:p>
            <a:r>
              <a:rPr lang="en-GB" sz="3600" dirty="0"/>
              <a:t>OLI: To understand what a monarch is and find out about monarchs from the past.</a:t>
            </a:r>
          </a:p>
          <a:p>
            <a:endParaRPr lang="en-GB" sz="3600" dirty="0"/>
          </a:p>
          <a:p>
            <a:endParaRPr lang="en-GB" sz="3600" dirty="0"/>
          </a:p>
          <a:p>
            <a:r>
              <a:rPr lang="en-GB" sz="3600" dirty="0"/>
              <a:t>OSCI:</a:t>
            </a:r>
          </a:p>
          <a:p>
            <a:pPr lvl="0"/>
            <a:r>
              <a:rPr lang="en-GB" sz="3600" dirty="0"/>
              <a:t>I can explain what a monarch is. </a:t>
            </a:r>
          </a:p>
          <a:p>
            <a:pPr lvl="0"/>
            <a:r>
              <a:rPr lang="en-GB" sz="3600" dirty="0"/>
              <a:t>I can find facts about a monarch. </a:t>
            </a:r>
          </a:p>
          <a:p>
            <a:pPr lvl="0"/>
            <a:r>
              <a:rPr lang="en-GB" sz="3600" dirty="0"/>
              <a:t>I can use information to complete a monarch fact file.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95760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0" y="2105025"/>
            <a:ext cx="5429250" cy="33337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7250" y="3009900"/>
            <a:ext cx="5048250" cy="285750"/>
          </a:xfrm>
          <a:prstGeom prst="rect">
            <a:avLst/>
          </a:prstGeom>
          <a:noFill/>
        </p:spPr>
        <p:txBody>
          <a:bodyPr wrap="square" lIns="219075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0" i="0" u="none" dirty="0">
                <a:solidFill>
                  <a:srgbClr val="334155"/>
                </a:solidFill>
                <a:latin typeface="Quicksand"/>
              </a:rPr>
              <a:t>A </a:t>
            </a:r>
            <a:r>
              <a:rPr sz="1500" b="1" i="0" u="none" dirty="0">
                <a:solidFill>
                  <a:srgbClr val="334155"/>
                </a:solidFill>
                <a:latin typeface="Quicksand"/>
              </a:rPr>
              <a:t>monarch</a:t>
            </a:r>
            <a:r>
              <a:rPr sz="1500" b="0" i="0" u="none" dirty="0">
                <a:solidFill>
                  <a:srgbClr val="334155"/>
                </a:solidFill>
                <a:latin typeface="Quicksand"/>
              </a:rPr>
              <a:t> is a king or a queen who rules a country.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7250" y="3486150"/>
            <a:ext cx="5048250" cy="571500"/>
          </a:xfrm>
          <a:prstGeom prst="rect">
            <a:avLst/>
          </a:prstGeom>
          <a:noFill/>
        </p:spPr>
        <p:txBody>
          <a:bodyPr wrap="square" lIns="219075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0" i="0" u="none" dirty="0">
                <a:solidFill>
                  <a:srgbClr val="334155"/>
                </a:solidFill>
                <a:latin typeface="Quicksand"/>
              </a:rPr>
              <a:t>Usually, the crown is passed down inside the same royal family from parents to their children.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7250" y="4248150"/>
            <a:ext cx="5048250" cy="285750"/>
          </a:xfrm>
          <a:prstGeom prst="rect">
            <a:avLst/>
          </a:prstGeom>
          <a:noFill/>
        </p:spPr>
        <p:txBody>
          <a:bodyPr wrap="square" lIns="219075" tIns="0" rIns="0" bIns="0" anchor="t">
            <a:spAutoFit/>
          </a:bodyPr>
          <a:lstStyle/>
          <a:p>
            <a:pPr algn="l">
              <a:lnSpc>
                <a:spcPts val="2250"/>
              </a:lnSpc>
            </a:pPr>
            <a:r>
              <a:rPr sz="1500" b="0" i="0" u="none" dirty="0">
                <a:solidFill>
                  <a:srgbClr val="334155"/>
                </a:solidFill>
                <a:latin typeface="Quicksand"/>
              </a:rPr>
              <a:t>They live in grand castles and palaces!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105025"/>
            <a:ext cx="5429250" cy="333375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3052762"/>
            <a:ext cx="219075" cy="200025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3529012"/>
            <a:ext cx="219075" cy="200025"/>
          </a:xfrm>
          <a:prstGeom prst="rect">
            <a:avLst/>
          </a:prstGeom>
        </p:spPr>
      </p:pic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4291012"/>
            <a:ext cx="219075" cy="2000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76250" y="476250"/>
            <a:ext cx="11715750" cy="4000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50" b="1" i="0" u="none">
                <a:solidFill>
                  <a:srgbClr val="4C1D95"/>
                </a:solidFill>
                <a:latin typeface="Comfortaa"/>
              </a:rPr>
              <a:t>What is a Monarch?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2105025"/>
            <a:ext cx="5429250" cy="33337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86500" y="2881312"/>
            <a:ext cx="5429250" cy="9429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sz="1650" b="0" i="0" u="none">
                <a:solidFill>
                  <a:srgbClr val="334155"/>
                </a:solidFill>
                <a:latin typeface="Quicksand"/>
              </a:rPr>
              <a:t>Kings and queens don't live in ordinary houses! Throughout history, royal homes were built as strong fortresses called castles.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86500" y="4033837"/>
            <a:ext cx="5429250" cy="6286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ts val="2475"/>
              </a:lnSpc>
            </a:pPr>
            <a:r>
              <a:rPr sz="1650" b="0" i="0" u="none" dirty="0">
                <a:solidFill>
                  <a:srgbClr val="334155"/>
                </a:solidFill>
                <a:latin typeface="Quicksand"/>
              </a:rPr>
              <a:t>Would you want to live in a castle with a drawbridge and towers? Why or why not?</a:t>
            </a:r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0" y="2105025"/>
            <a:ext cx="5429250" cy="33337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6250" y="476250"/>
            <a:ext cx="11715750" cy="4000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50" b="1" i="0" u="none">
                <a:solidFill>
                  <a:srgbClr val="4C1D95"/>
                </a:solidFill>
                <a:latin typeface="Comfortaa"/>
              </a:rPr>
              <a:t>Castles and Palaces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3119437"/>
            <a:ext cx="3555950" cy="2867025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7950" y="3119437"/>
            <a:ext cx="3555950" cy="28670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9650" y="3119437"/>
            <a:ext cx="3555950" cy="28670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19033" y="4090987"/>
            <a:ext cx="1870233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800" b="1" i="0" u="none">
                <a:solidFill>
                  <a:srgbClr val="1E293B"/>
                </a:solidFill>
                <a:latin typeface="Comfortaa"/>
              </a:rPr>
              <a:t>King Charles III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1050" y="4633912"/>
            <a:ext cx="2946350" cy="8572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500" b="0" i="0" u="none">
                <a:solidFill>
                  <a:srgbClr val="334155"/>
                </a:solidFill>
                <a:latin typeface="Quicksand"/>
              </a:rPr>
              <a:t>Our current monarch who cares deeply about nature and the environment!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45707" y="4090987"/>
            <a:ext cx="2300287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800" b="1" i="0" u="none">
                <a:solidFill>
                  <a:srgbClr val="1E293B"/>
                </a:solidFill>
                <a:latin typeface="Comfortaa"/>
              </a:rPr>
              <a:t>Queen Elizabeth II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22750" y="4633912"/>
            <a:ext cx="2946350" cy="8572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500" b="0" i="0" u="none">
                <a:solidFill>
                  <a:srgbClr val="334155"/>
                </a:solidFill>
                <a:latin typeface="Quicksand"/>
              </a:rPr>
              <a:t>Our longest-reigning modern queen who loved corgis and horse riding.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017436" y="4090987"/>
            <a:ext cx="1840230" cy="25717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sz="1800" b="1" i="0" u="none">
                <a:solidFill>
                  <a:srgbClr val="1E293B"/>
                </a:solidFill>
                <a:latin typeface="Comfortaa"/>
              </a:rPr>
              <a:t>Someone Else!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64450" y="4633912"/>
            <a:ext cx="2946350" cy="85725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ts val="2250"/>
              </a:lnSpc>
            </a:pPr>
            <a:r>
              <a:rPr sz="1500" b="0" i="0" u="none">
                <a:solidFill>
                  <a:srgbClr val="334155"/>
                </a:solidFill>
                <a:latin typeface="Quicksand"/>
              </a:rPr>
              <a:t>Choose your own favourite king or queen from history to research.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6025" y="3481387"/>
            <a:ext cx="476250" cy="419100"/>
          </a:xfrm>
          <a:prstGeom prst="rect">
            <a:avLst/>
          </a:prstGeom>
        </p:spPr>
      </p:pic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6301" y="3481387"/>
            <a:ext cx="419100" cy="4191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28001" y="3481387"/>
            <a:ext cx="419100" cy="4191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6250" y="476250"/>
            <a:ext cx="11715750" cy="21929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en-GB" sz="2850" b="1" i="0" u="none" dirty="0">
                <a:solidFill>
                  <a:srgbClr val="4C1D95"/>
                </a:solidFill>
                <a:latin typeface="Comfortaa"/>
              </a:rPr>
              <a:t>Pick a m</a:t>
            </a:r>
            <a:r>
              <a:rPr lang="en-GB" sz="2850" b="1" dirty="0">
                <a:solidFill>
                  <a:srgbClr val="4C1D95"/>
                </a:solidFill>
                <a:latin typeface="Comfortaa"/>
              </a:rPr>
              <a:t>onarch to research, you can use one of the suggestions below or someone else. </a:t>
            </a:r>
          </a:p>
          <a:p>
            <a:pPr algn="l"/>
            <a:endParaRPr lang="en-GB" sz="2850" b="1" i="0" u="none" dirty="0">
              <a:solidFill>
                <a:srgbClr val="4C1D95"/>
              </a:solidFill>
              <a:latin typeface="Comfortaa"/>
            </a:endParaRPr>
          </a:p>
          <a:p>
            <a:pPr algn="l"/>
            <a:r>
              <a:rPr lang="en-GB" sz="2850" b="1" dirty="0">
                <a:solidFill>
                  <a:srgbClr val="4C1D95"/>
                </a:solidFill>
                <a:latin typeface="Comfortaa"/>
              </a:rPr>
              <a:t>Make a fact file about that monarch you can use the templates on this </a:t>
            </a:r>
            <a:r>
              <a:rPr lang="en-GB" sz="2850" b="1" dirty="0" err="1">
                <a:solidFill>
                  <a:srgbClr val="4C1D95"/>
                </a:solidFill>
                <a:latin typeface="Comfortaa"/>
              </a:rPr>
              <a:t>powerpoint</a:t>
            </a:r>
            <a:r>
              <a:rPr lang="en-GB" sz="2850" b="1" dirty="0">
                <a:solidFill>
                  <a:srgbClr val="4C1D95"/>
                </a:solidFill>
                <a:latin typeface="Comfortaa"/>
              </a:rPr>
              <a:t> as a guide.</a:t>
            </a:r>
            <a:endParaRPr sz="2850" b="1" i="0" u="none" dirty="0">
              <a:solidFill>
                <a:srgbClr val="4C1D95"/>
              </a:solidFill>
              <a:latin typeface="Comforta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23E3EDF-6EB4-1BC9-E5F5-2AB679C7FB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040" y="131839"/>
            <a:ext cx="10117559" cy="66008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CD51DD9-A9D6-6C51-FC89-7EA86434C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185" y="0"/>
            <a:ext cx="11066380" cy="677359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F9884E-0896-2540-D923-3454E8ECE5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51" y="231702"/>
            <a:ext cx="10372697" cy="639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64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B97BE9E-C0BD-CF96-CA30-855AC8B6FD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378"/>
          <a:stretch>
            <a:fillRect/>
          </a:stretch>
        </p:blipFill>
        <p:spPr>
          <a:xfrm>
            <a:off x="6510643" y="10344"/>
            <a:ext cx="5418599" cy="684765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7BF771F-D9ED-1861-A651-C7EB3D10E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402" y="10344"/>
            <a:ext cx="5418598" cy="686355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DB5BC7-EB8D-0706-5573-0F067470F935}"/>
              </a:ext>
            </a:extLst>
          </p:cNvPr>
          <p:cNvSpPr txBox="1"/>
          <p:nvPr/>
        </p:nvSpPr>
        <p:spPr>
          <a:xfrm>
            <a:off x="1629103" y="767255"/>
            <a:ext cx="856593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AFL </a:t>
            </a:r>
          </a:p>
          <a:p>
            <a:endParaRPr lang="en-GB" sz="3200" dirty="0"/>
          </a:p>
          <a:p>
            <a:r>
              <a:rPr lang="en-GB" sz="3200" dirty="0"/>
              <a:t>What's the most interesting fact you found out about your monarch?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467CFD-E68D-DFE4-B4C0-B2361B3954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91200" y="2709124"/>
            <a:ext cx="3857310" cy="286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5351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55F922E8FCF54387A911480F330CAC" ma:contentTypeVersion="14" ma:contentTypeDescription="Create a new document." ma:contentTypeScope="" ma:versionID="f41a9cf987f5e674716c12be7346d98a">
  <xsd:schema xmlns:xsd="http://www.w3.org/2001/XMLSchema" xmlns:xs="http://www.w3.org/2001/XMLSchema" xmlns:p="http://schemas.microsoft.com/office/2006/metadata/properties" xmlns:ns2="2fd9b67f-02fc-4dd2-b88c-351b97c063da" xmlns:ns3="63df6c41-3e95-48af-abe5-ae85bf6537b3" targetNamespace="http://schemas.microsoft.com/office/2006/metadata/properties" ma:root="true" ma:fieldsID="42ab67084976167f013587b2467eb4d4" ns2:_="" ns3:_="">
    <xsd:import namespace="2fd9b67f-02fc-4dd2-b88c-351b97c063da"/>
    <xsd:import namespace="63df6c41-3e95-48af-abe5-ae85bf6537b3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d9b67f-02fc-4dd2-b88c-351b97c063da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adcdc4ac-130e-40c0-960f-cc1adf920d9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df6c41-3e95-48af-abe5-ae85bf6537b3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1ed0ac-1f58-4248-b05d-46b7afb00488}" ma:internalName="TaxCatchAll" ma:showField="CatchAllData" ma:web="63df6c41-3e95-48af-abe5-ae85bf6537b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3df6c41-3e95-48af-abe5-ae85bf6537b3" xsi:nil="true"/>
    <lcf76f155ced4ddcb4097134ff3c332f xmlns="2fd9b67f-02fc-4dd2-b88c-351b97c063d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082ECDD-0C93-466C-94E5-9B5323E3EE54}"/>
</file>

<file path=customXml/itemProps2.xml><?xml version="1.0" encoding="utf-8"?>
<ds:datastoreItem xmlns:ds="http://schemas.openxmlformats.org/officeDocument/2006/customXml" ds:itemID="{F50C746D-1ADD-4468-BDFB-B7E45D2D5F51}"/>
</file>

<file path=customXml/itemProps3.xml><?xml version="1.0" encoding="utf-8"?>
<ds:datastoreItem xmlns:ds="http://schemas.openxmlformats.org/officeDocument/2006/customXml" ds:itemID="{DFA79DB6-3EB9-496B-BD63-04384218511A}"/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232</Words>
  <Application>Microsoft Office PowerPoint</Application>
  <PresentationFormat>Widescreen</PresentationFormat>
  <Paragraphs>27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Comfortaa</vt:lpstr>
      <vt:lpstr>Quicksand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Mandy Williams</cp:lastModifiedBy>
  <cp:revision>2</cp:revision>
  <dcterms:created xsi:type="dcterms:W3CDTF">2013-01-27T09:14:16Z</dcterms:created>
  <dcterms:modified xsi:type="dcterms:W3CDTF">2026-09-07T20:38:07Z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0x0101004C55F922E8FCF54387A911480F330CAC</vt:lpwstr>
  </property>
</Properties>
</file>